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84"/>
  </p:notesMasterIdLst>
  <p:sldIdLst>
    <p:sldId id="256" r:id="rId2"/>
    <p:sldId id="506" r:id="rId3"/>
    <p:sldId id="478" r:id="rId4"/>
    <p:sldId id="480" r:id="rId5"/>
    <p:sldId id="483" r:id="rId6"/>
    <p:sldId id="267" r:id="rId7"/>
    <p:sldId id="268" r:id="rId8"/>
    <p:sldId id="271" r:id="rId9"/>
    <p:sldId id="272" r:id="rId10"/>
    <p:sldId id="273" r:id="rId11"/>
    <p:sldId id="274" r:id="rId12"/>
    <p:sldId id="308" r:id="rId13"/>
    <p:sldId id="311" r:id="rId14"/>
    <p:sldId id="312" r:id="rId15"/>
    <p:sldId id="313" r:id="rId16"/>
    <p:sldId id="314" r:id="rId17"/>
    <p:sldId id="319" r:id="rId18"/>
    <p:sldId id="320" r:id="rId19"/>
    <p:sldId id="269" r:id="rId20"/>
    <p:sldId id="270" r:id="rId21"/>
    <p:sldId id="484" r:id="rId22"/>
    <p:sldId id="277" r:id="rId23"/>
    <p:sldId id="278" r:id="rId24"/>
    <p:sldId id="279" r:id="rId25"/>
    <p:sldId id="280" r:id="rId26"/>
    <p:sldId id="281" r:id="rId27"/>
    <p:sldId id="282" r:id="rId28"/>
    <p:sldId id="310" r:id="rId29"/>
    <p:sldId id="283" r:id="rId30"/>
    <p:sldId id="284" r:id="rId31"/>
    <p:sldId id="285" r:id="rId32"/>
    <p:sldId id="286" r:id="rId33"/>
    <p:sldId id="263" r:id="rId34"/>
    <p:sldId id="258" r:id="rId35"/>
    <p:sldId id="259" r:id="rId36"/>
    <p:sldId id="260" r:id="rId37"/>
    <p:sldId id="261" r:id="rId38"/>
    <p:sldId id="485" r:id="rId39"/>
    <p:sldId id="264" r:id="rId40"/>
    <p:sldId id="265" r:id="rId41"/>
    <p:sldId id="266" r:id="rId42"/>
    <p:sldId id="486" r:id="rId43"/>
    <p:sldId id="487" r:id="rId44"/>
    <p:sldId id="488" r:id="rId45"/>
    <p:sldId id="490" r:id="rId46"/>
    <p:sldId id="491" r:id="rId47"/>
    <p:sldId id="492" r:id="rId48"/>
    <p:sldId id="493" r:id="rId49"/>
    <p:sldId id="275" r:id="rId50"/>
    <p:sldId id="276" r:id="rId51"/>
    <p:sldId id="494" r:id="rId52"/>
    <p:sldId id="495" r:id="rId53"/>
    <p:sldId id="496" r:id="rId54"/>
    <p:sldId id="497" r:id="rId55"/>
    <p:sldId id="498" r:id="rId56"/>
    <p:sldId id="500" r:id="rId57"/>
    <p:sldId id="501" r:id="rId58"/>
    <p:sldId id="502" r:id="rId59"/>
    <p:sldId id="287" r:id="rId60"/>
    <p:sldId id="288" r:id="rId61"/>
    <p:sldId id="290" r:id="rId62"/>
    <p:sldId id="291" r:id="rId63"/>
    <p:sldId id="292" r:id="rId64"/>
    <p:sldId id="293" r:id="rId65"/>
    <p:sldId id="294" r:id="rId66"/>
    <p:sldId id="295" r:id="rId67"/>
    <p:sldId id="296" r:id="rId68"/>
    <p:sldId id="297" r:id="rId69"/>
    <p:sldId id="298" r:id="rId70"/>
    <p:sldId id="299" r:id="rId71"/>
    <p:sldId id="300" r:id="rId72"/>
    <p:sldId id="302" r:id="rId73"/>
    <p:sldId id="303" r:id="rId74"/>
    <p:sldId id="304" r:id="rId75"/>
    <p:sldId id="305" r:id="rId76"/>
    <p:sldId id="306" r:id="rId77"/>
    <p:sldId id="307" r:id="rId78"/>
    <p:sldId id="504" r:id="rId79"/>
    <p:sldId id="309" r:id="rId80"/>
    <p:sldId id="505" r:id="rId81"/>
    <p:sldId id="507" r:id="rId82"/>
    <p:sldId id="508" r:id="rId8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宇轩" initials="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925"/>
    <p:restoredTop sz="95588"/>
  </p:normalViewPr>
  <p:slideViewPr>
    <p:cSldViewPr snapToGrid="0" snapToObjects="1">
      <p:cViewPr varScale="1">
        <p:scale>
          <a:sx n="139" d="100"/>
          <a:sy n="139" d="100"/>
        </p:scale>
        <p:origin x="148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DE394-1F10-DF4E-BD74-865E5DD74903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1C15-8428-9A41-862E-504A26027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0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GOT HERE.</a:t>
            </a:r>
          </a:p>
        </p:txBody>
      </p:sp>
    </p:spTree>
    <p:extLst>
      <p:ext uri="{BB962C8B-B14F-4D97-AF65-F5344CB8AC3E}">
        <p14:creationId xmlns:p14="http://schemas.microsoft.com/office/powerpoint/2010/main" val="389833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Each node is conditionally independent of its non-descendents given its parents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Each node is conditionally independent of the rest of the graph given its Markov Blanket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9"/>
          <p:cNvSpPr>
            <a:spLocks noChangeArrowheads="1"/>
          </p:cNvSpPr>
          <p:nvPr userDrawn="1"/>
        </p:nvSpPr>
        <p:spPr bwMode="gray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26571" y="1219200"/>
            <a:ext cx="8360229" cy="246452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A4C7-8DF8-2641-AB69-4B0B64C3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80D51-C939-0148-BEB4-A406E7B6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7D8B-BAEC-3F48-98D5-4EEEE6B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95400"/>
            <a:ext cx="3008313" cy="48307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E082C4-2125-0841-A7C5-9D669E0A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224"/>
            <a:ext cx="3008313" cy="1178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6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09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0F4C8-4A35-4F41-BD8B-52A6AAF7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2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32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ABCCAE-9BF4-4149-9BAD-4472722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02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13095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44283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6007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FDC4DF4-96B1-624A-BDD8-C0F2237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1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84204" y="0"/>
            <a:ext cx="135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800" dirty="0">
                <a:solidFill>
                  <a:srgbClr val="1F497D"/>
                </a:solidFill>
                <a:latin typeface="Calibri"/>
              </a:rPr>
              <a:t>(details)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4CABD9-ABA0-8540-A8DF-96CB1057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3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68825" y="0"/>
            <a:ext cx="1575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FF0000"/>
                </a:solidFill>
                <a:latin typeface="Calibri"/>
              </a:rPr>
              <a:t>(Background)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F31AB7-96A5-044B-BBB9-0DBB8DD9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3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4/8/19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A912-1C00-42CF-ACEF-75D24F7DC09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0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05006"/>
            <a:ext cx="4038600" cy="47211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05004"/>
            <a:ext cx="4038600" cy="47211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7B1F7A-1A65-D544-A602-3B5C5B11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93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A9594DF-8337-7648-8777-2309C308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00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9B263F-13CC-2246-B9F4-801647B8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9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02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CN" dirty="0" err="1"/>
              <a:t>abc</a:t>
            </a:r>
            <a:endParaRPr lang="zh-CN" altLang="en-US" dirty="0"/>
          </a:p>
          <a:p>
            <a:pPr lvl="1"/>
            <a:r>
              <a:rPr lang="en-US" altLang="zh-CN" dirty="0" err="1"/>
              <a:t>abc</a:t>
            </a:r>
            <a:endParaRPr lang="zh-CN" altLang="en-US" dirty="0"/>
          </a:p>
          <a:p>
            <a:pPr lvl="2"/>
            <a:r>
              <a:rPr lang="en-US" altLang="zh-CN" dirty="0" err="1"/>
              <a:t>abc</a:t>
            </a:r>
            <a:endParaRPr lang="zh-CN" altLang="en-US" dirty="0"/>
          </a:p>
          <a:p>
            <a:pPr lvl="3"/>
            <a:r>
              <a:rPr lang="en-US" altLang="zh-CN" dirty="0" err="1"/>
              <a:t>abc</a:t>
            </a:r>
            <a:endParaRPr lang="zh-CN" altLang="en-US" dirty="0"/>
          </a:p>
          <a:p>
            <a:pPr lvl="4"/>
            <a:r>
              <a:rPr lang="en-US" altLang="zh-CN" dirty="0" err="1"/>
              <a:t>abc</a:t>
            </a:r>
            <a:endParaRPr lang="en-US" altLang="zh-CN" dirty="0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gray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gray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charset="-122"/>
              </a:defRPr>
            </a:lvl1pPr>
          </a:lstStyle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1"/>
                </a:solidFill>
                <a:ea typeface="宋体" charset="-122"/>
              </a:defRPr>
            </a:lvl1pPr>
          </a:lstStyle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charset="-122"/>
              </a:defRPr>
            </a:lvl1pPr>
          </a:lstStyle>
          <a:p>
            <a:pPr defTabSz="914400"/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77416-3288-5844-BF2A-9D9A79F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24"/>
            <a:ext cx="914400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55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4800" b="1" dirty="0">
          <a:ln>
            <a:noFill/>
          </a:ln>
          <a:solidFill>
            <a:srgbClr val="C0000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38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7" Type="http://schemas.openxmlformats.org/officeDocument/2006/relationships/image" Target="../media/image15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3.png"/><Relationship Id="rId5" Type="http://schemas.openxmlformats.org/officeDocument/2006/relationships/image" Target="../media/image135.png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4.png"/><Relationship Id="rId4" Type="http://schemas.openxmlformats.org/officeDocument/2006/relationships/image" Target="../media/image159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8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3" Type="http://schemas.openxmlformats.org/officeDocument/2006/relationships/image" Target="../media/image153.png"/><Relationship Id="rId7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3.png"/><Relationship Id="rId5" Type="http://schemas.openxmlformats.org/officeDocument/2006/relationships/image" Target="../media/image134.png"/><Relationship Id="rId4" Type="http://schemas.openxmlformats.org/officeDocument/2006/relationships/image" Target="../media/image13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67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4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png"/><Relationship Id="rId5" Type="http://schemas.openxmlformats.org/officeDocument/2006/relationships/image" Target="../media/image173.png"/><Relationship Id="rId4" Type="http://schemas.openxmlformats.org/officeDocument/2006/relationships/image" Target="../media/image172.pn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12" Type="http://schemas.openxmlformats.org/officeDocument/2006/relationships/image" Target="../media/image185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11" Type="http://schemas.openxmlformats.org/officeDocument/2006/relationships/image" Target="../media/image184.png"/><Relationship Id="rId5" Type="http://schemas.openxmlformats.org/officeDocument/2006/relationships/image" Target="../media/image178.png"/><Relationship Id="rId10" Type="http://schemas.openxmlformats.org/officeDocument/2006/relationships/image" Target="../media/image183.png"/><Relationship Id="rId4" Type="http://schemas.openxmlformats.org/officeDocument/2006/relationships/image" Target="../media/image177.png"/><Relationship Id="rId9" Type="http://schemas.openxmlformats.org/officeDocument/2006/relationships/image" Target="../media/image182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7.png"/><Relationship Id="rId3" Type="http://schemas.openxmlformats.org/officeDocument/2006/relationships/image" Target="../media/image182.png"/><Relationship Id="rId7" Type="http://schemas.openxmlformats.org/officeDocument/2006/relationships/image" Target="../media/image180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6.png"/><Relationship Id="rId11" Type="http://schemas.openxmlformats.org/officeDocument/2006/relationships/image" Target="../media/image185.png"/><Relationship Id="rId5" Type="http://schemas.openxmlformats.org/officeDocument/2006/relationships/image" Target="../media/image184.png"/><Relationship Id="rId10" Type="http://schemas.openxmlformats.org/officeDocument/2006/relationships/image" Target="../media/image189.png"/><Relationship Id="rId4" Type="http://schemas.openxmlformats.org/officeDocument/2006/relationships/image" Target="../media/image186.png"/><Relationship Id="rId9" Type="http://schemas.openxmlformats.org/officeDocument/2006/relationships/image" Target="../media/image18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176.png"/><Relationship Id="rId7" Type="http://schemas.openxmlformats.org/officeDocument/2006/relationships/image" Target="../media/image180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9.png"/><Relationship Id="rId5" Type="http://schemas.openxmlformats.org/officeDocument/2006/relationships/image" Target="../media/image178.png"/><Relationship Id="rId4" Type="http://schemas.openxmlformats.org/officeDocument/2006/relationships/image" Target="../media/image177.png"/><Relationship Id="rId9" Type="http://schemas.openxmlformats.org/officeDocument/2006/relationships/image" Target="../media/image185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BD9E-CFC6-1A4F-A1F9-2D6EBD656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  <a:br>
              <a:rPr lang="en-US" dirty="0"/>
            </a:br>
            <a:r>
              <a:rPr lang="en-US" dirty="0"/>
              <a:t>Bayesian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E173D-8CDE-3A41-A3F7-D01FE71D8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/>
              <a:t>Lei Li </a:t>
            </a:r>
            <a:r>
              <a:rPr lang="en-US" altLang="zh-CN" dirty="0"/>
              <a:t>and Yu-</a:t>
            </a:r>
            <a:r>
              <a:rPr lang="en-US" altLang="zh-CN" dirty="0" err="1"/>
              <a:t>xiang</a:t>
            </a:r>
            <a:r>
              <a:rPr lang="en-US" altLang="zh-CN" dirty="0"/>
              <a:t> Wang</a:t>
            </a:r>
          </a:p>
          <a:p>
            <a:r>
              <a:rPr lang="en-US" altLang="zh-CN" dirty="0"/>
              <a:t>UCSB</a:t>
            </a:r>
          </a:p>
          <a:p>
            <a:endParaRPr lang="en-US" altLang="zh-CN" dirty="0"/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Some slides adapted from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Yexiang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Xue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Pat Virtue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BA39-D104-044B-9003-80D95FD6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E29D-7917-24BB-932E-CCA11BA17737}"/>
              </a:ext>
            </a:extLst>
          </p:cNvPr>
          <p:cNvSpPr txBox="1"/>
          <p:nvPr/>
        </p:nvSpPr>
        <p:spPr>
          <a:xfrm>
            <a:off x="2949207" y="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291K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0275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R: It rains; T: There is traffic</a:t>
            </a:r>
          </a:p>
          <a:p>
            <a:r>
              <a:rPr lang="en-US" dirty="0"/>
              <a:t>Model 1: independence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Why is an agent using model 2 better?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CFEAAD-AC36-2027-9F98-268A4363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Rain and Traffic</a:t>
            </a:r>
          </a:p>
        </p:txBody>
      </p:sp>
      <p:grpSp>
        <p:nvGrpSpPr>
          <p:cNvPr id="447" name="Oval 4"/>
          <p:cNvGrpSpPr/>
          <p:nvPr/>
        </p:nvGrpSpPr>
        <p:grpSpPr>
          <a:xfrm>
            <a:off x="2171490" y="3486150"/>
            <a:ext cx="571500" cy="571500"/>
            <a:chOff x="0" y="0"/>
            <a:chExt cx="1524000" cy="1524000"/>
          </a:xfrm>
        </p:grpSpPr>
        <p:sp>
          <p:nvSpPr>
            <p:cNvPr id="445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46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450" name="Oval 5"/>
          <p:cNvGrpSpPr/>
          <p:nvPr/>
        </p:nvGrpSpPr>
        <p:grpSpPr>
          <a:xfrm>
            <a:off x="2171490" y="4438109"/>
            <a:ext cx="571500" cy="571500"/>
            <a:chOff x="0" y="0"/>
            <a:chExt cx="1524000" cy="1524000"/>
          </a:xfrm>
        </p:grpSpPr>
        <p:sp>
          <p:nvSpPr>
            <p:cNvPr id="448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49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pic>
        <p:nvPicPr>
          <p:cNvPr id="451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1" y="3707484"/>
            <a:ext cx="2914649" cy="12217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Oval 4"/>
          <p:cNvGrpSpPr/>
          <p:nvPr/>
        </p:nvGrpSpPr>
        <p:grpSpPr>
          <a:xfrm>
            <a:off x="5543550" y="3486150"/>
            <a:ext cx="571500" cy="571500"/>
            <a:chOff x="0" y="0"/>
            <a:chExt cx="1524000" cy="1524000"/>
          </a:xfrm>
        </p:grpSpPr>
        <p:sp>
          <p:nvSpPr>
            <p:cNvPr id="452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53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 dirty="0"/>
                <a:t>R</a:t>
              </a:r>
            </a:p>
          </p:txBody>
        </p:sp>
      </p:grpSp>
      <p:grpSp>
        <p:nvGrpSpPr>
          <p:cNvPr id="457" name="Oval 5"/>
          <p:cNvGrpSpPr/>
          <p:nvPr/>
        </p:nvGrpSpPr>
        <p:grpSpPr>
          <a:xfrm>
            <a:off x="5550946" y="4543647"/>
            <a:ext cx="571500" cy="571500"/>
            <a:chOff x="0" y="0"/>
            <a:chExt cx="1524000" cy="1524000"/>
          </a:xfrm>
        </p:grpSpPr>
        <p:sp>
          <p:nvSpPr>
            <p:cNvPr id="455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56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462" name="AutoShape 6"/>
          <p:cNvSpPr/>
          <p:nvPr/>
        </p:nvSpPr>
        <p:spPr>
          <a:xfrm>
            <a:off x="5829300" y="4067175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60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136" y="4000722"/>
            <a:ext cx="1122259" cy="10858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A5A5-7AF0-EF5F-7E85-52B3A79B82C4}"/>
              </a:ext>
            </a:extLst>
          </p:cNvPr>
          <p:cNvSpPr txBox="1"/>
          <p:nvPr/>
        </p:nvSpPr>
        <p:spPr>
          <a:xfrm>
            <a:off x="5375082" y="2178125"/>
            <a:ext cx="355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2: rain causes traffic</a:t>
            </a:r>
          </a:p>
        </p:txBody>
      </p:sp>
    </p:spTree>
    <p:extLst>
      <p:ext uri="{BB962C8B-B14F-4D97-AF65-F5344CB8AC3E}">
        <p14:creationId xmlns:p14="http://schemas.microsoft.com/office/powerpoint/2010/main" val="424693888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 advAuto="0"/>
      <p:bldP spid="450" grpId="0" animBg="1" advAuto="0"/>
      <p:bldP spid="454" grpId="0" animBg="1" advAuto="0"/>
      <p:bldP spid="457" grpId="0" animBg="1" advAuto="0"/>
      <p:bldP spid="462" grpId="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build a graphical model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T: Traffic</a:t>
            </a:r>
          </a:p>
          <a:p>
            <a:pPr lvl="1"/>
            <a:r>
              <a:rPr lang="en-US" dirty="0"/>
              <a:t>R: It rains</a:t>
            </a:r>
          </a:p>
          <a:p>
            <a:pPr lvl="1"/>
            <a:r>
              <a:rPr lang="en-US" dirty="0"/>
              <a:t>U: Umbrella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6AA9D1-1CCA-F4B4-4F8B-176D924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 II</a:t>
            </a:r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3618A658-AA32-47EF-BFD7-B4966FC01D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1" y="1930183"/>
            <a:ext cx="4286249" cy="2222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CD4DC9-48C1-5D16-BDA0-230CAD66FA6A}"/>
              </a:ext>
            </a:extLst>
          </p:cNvPr>
          <p:cNvGrpSpPr/>
          <p:nvPr/>
        </p:nvGrpSpPr>
        <p:grpSpPr>
          <a:xfrm>
            <a:off x="3337987" y="4425372"/>
            <a:ext cx="1751563" cy="1601093"/>
            <a:chOff x="3337987" y="4425372"/>
            <a:chExt cx="1751563" cy="1601093"/>
          </a:xfrm>
        </p:grpSpPr>
        <p:grpSp>
          <p:nvGrpSpPr>
            <p:cNvPr id="7" name="Oval 4">
              <a:extLst>
                <a:ext uri="{FF2B5EF4-FFF2-40B4-BE49-F238E27FC236}">
                  <a16:creationId xmlns:a16="http://schemas.microsoft.com/office/drawing/2014/main" id="{8BC1A47D-E676-474F-9795-DD33D7390847}"/>
                </a:ext>
              </a:extLst>
            </p:cNvPr>
            <p:cNvGrpSpPr/>
            <p:nvPr/>
          </p:nvGrpSpPr>
          <p:grpSpPr>
            <a:xfrm>
              <a:off x="3897805" y="4425372"/>
              <a:ext cx="571500" cy="571500"/>
              <a:chOff x="0" y="0"/>
              <a:chExt cx="1524000" cy="1524000"/>
            </a:xfrm>
          </p:grpSpPr>
          <p:sp>
            <p:nvSpPr>
              <p:cNvPr id="8" name="Circle">
                <a:extLst>
                  <a:ext uri="{FF2B5EF4-FFF2-40B4-BE49-F238E27FC236}">
                    <a16:creationId xmlns:a16="http://schemas.microsoft.com/office/drawing/2014/main" id="{EC12BA16-CAE1-4110-8B5C-BE81C85D2F2E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9" name="R">
                <a:extLst>
                  <a:ext uri="{FF2B5EF4-FFF2-40B4-BE49-F238E27FC236}">
                    <a16:creationId xmlns:a16="http://schemas.microsoft.com/office/drawing/2014/main" id="{AA867D05-0D65-4B11-8569-DE2392565C35}"/>
                  </a:ext>
                </a:extLst>
              </p:cNvPr>
              <p:cNvSpPr txBox="1"/>
              <p:nvPr/>
            </p:nvSpPr>
            <p:spPr>
              <a:xfrm>
                <a:off x="475171" y="238781"/>
                <a:ext cx="573661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 dirty="0"/>
                  <a:t>R</a:t>
                </a:r>
              </a:p>
            </p:txBody>
          </p:sp>
        </p:grpSp>
        <p:grpSp>
          <p:nvGrpSpPr>
            <p:cNvPr id="10" name="Oval 5">
              <a:extLst>
                <a:ext uri="{FF2B5EF4-FFF2-40B4-BE49-F238E27FC236}">
                  <a16:creationId xmlns:a16="http://schemas.microsoft.com/office/drawing/2014/main" id="{23CF8171-24A1-4341-9049-7C77198E8D36}"/>
                </a:ext>
              </a:extLst>
            </p:cNvPr>
            <p:cNvGrpSpPr/>
            <p:nvPr/>
          </p:nvGrpSpPr>
          <p:grpSpPr>
            <a:xfrm>
              <a:off x="3337987" y="5454965"/>
              <a:ext cx="571500" cy="571500"/>
              <a:chOff x="0" y="0"/>
              <a:chExt cx="1524000" cy="1524000"/>
            </a:xfrm>
          </p:grpSpPr>
          <p:sp>
            <p:nvSpPr>
              <p:cNvPr id="11" name="Circle">
                <a:extLst>
                  <a:ext uri="{FF2B5EF4-FFF2-40B4-BE49-F238E27FC236}">
                    <a16:creationId xmlns:a16="http://schemas.microsoft.com/office/drawing/2014/main" id="{857ADC05-8195-44C4-B240-B3A676D28BB2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12" name="T">
                <a:extLst>
                  <a:ext uri="{FF2B5EF4-FFF2-40B4-BE49-F238E27FC236}">
                    <a16:creationId xmlns:a16="http://schemas.microsoft.com/office/drawing/2014/main" id="{4566532D-B08C-42D2-9A92-D07EC2CECE98}"/>
                  </a:ext>
                </a:extLst>
              </p:cNvPr>
              <p:cNvSpPr txBox="1"/>
              <p:nvPr/>
            </p:nvSpPr>
            <p:spPr>
              <a:xfrm>
                <a:off x="494403" y="238781"/>
                <a:ext cx="535192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T</a:t>
                </a:r>
              </a:p>
            </p:txBody>
          </p:sp>
        </p:grp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92CE729A-5473-4B12-AF18-5E72A8ABEEB2}"/>
                </a:ext>
              </a:extLst>
            </p:cNvPr>
            <p:cNvSpPr/>
            <p:nvPr/>
          </p:nvSpPr>
          <p:spPr>
            <a:xfrm rot="1918195" flipH="1">
              <a:off x="3765015" y="4891829"/>
              <a:ext cx="132118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0"/>
                  </a:move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ln w="50800">
              <a:solidFill>
                <a:srgbClr val="000000"/>
              </a:solidFill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grpSp>
          <p:nvGrpSpPr>
            <p:cNvPr id="14" name="Oval 5">
              <a:extLst>
                <a:ext uri="{FF2B5EF4-FFF2-40B4-BE49-F238E27FC236}">
                  <a16:creationId xmlns:a16="http://schemas.microsoft.com/office/drawing/2014/main" id="{6AA59D56-144F-4B52-9DA3-0BB510EA1C0A}"/>
                </a:ext>
              </a:extLst>
            </p:cNvPr>
            <p:cNvGrpSpPr/>
            <p:nvPr/>
          </p:nvGrpSpPr>
          <p:grpSpPr>
            <a:xfrm>
              <a:off x="4518050" y="5406556"/>
              <a:ext cx="571500" cy="571500"/>
              <a:chOff x="0" y="0"/>
              <a:chExt cx="1524000" cy="1524000"/>
            </a:xfrm>
          </p:grpSpPr>
          <p:sp>
            <p:nvSpPr>
              <p:cNvPr id="15" name="Circle">
                <a:extLst>
                  <a:ext uri="{FF2B5EF4-FFF2-40B4-BE49-F238E27FC236}">
                    <a16:creationId xmlns:a16="http://schemas.microsoft.com/office/drawing/2014/main" id="{4596A00F-098A-4D0A-ACF7-ABA55EEC28F2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16" name="T">
                <a:extLst>
                  <a:ext uri="{FF2B5EF4-FFF2-40B4-BE49-F238E27FC236}">
                    <a16:creationId xmlns:a16="http://schemas.microsoft.com/office/drawing/2014/main" id="{D8ED1041-78B6-4077-ADFB-06D79D79EBEC}"/>
                  </a:ext>
                </a:extLst>
              </p:cNvPr>
              <p:cNvSpPr txBox="1"/>
              <p:nvPr/>
            </p:nvSpPr>
            <p:spPr>
              <a:xfrm>
                <a:off x="438835" y="238781"/>
                <a:ext cx="646333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sz="2100" dirty="0"/>
                  <a:t>U</a:t>
                </a:r>
                <a:endParaRPr sz="2100" dirty="0"/>
              </a:p>
            </p:txBody>
          </p:sp>
        </p:grp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268B989C-21D4-45A7-95D3-7077F8C87421}"/>
                </a:ext>
              </a:extLst>
            </p:cNvPr>
            <p:cNvSpPr/>
            <p:nvPr/>
          </p:nvSpPr>
          <p:spPr>
            <a:xfrm rot="19520436" flipH="1">
              <a:off x="4390673" y="4937592"/>
              <a:ext cx="132118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0"/>
                  </a:move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ln w="50800">
              <a:solidFill>
                <a:srgbClr val="000000"/>
              </a:solidFill>
              <a:tailEnd type="triangle"/>
            </a:ln>
          </p:spPr>
          <p:txBody>
            <a:bodyPr/>
            <a:lstStyle/>
            <a:p>
              <a:endParaRPr sz="675"/>
            </a:p>
          </p:txBody>
        </p:sp>
      </p:grpSp>
    </p:spTree>
    <p:extLst>
      <p:ext uri="{BB962C8B-B14F-4D97-AF65-F5344CB8AC3E}">
        <p14:creationId xmlns:p14="http://schemas.microsoft.com/office/powerpoint/2010/main" val="40594380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Fire</a:t>
            </a:r>
          </a:p>
          <a:p>
            <a:pPr lvl="1"/>
            <a:r>
              <a:rPr lang="en-US" dirty="0"/>
              <a:t>Smoke</a:t>
            </a:r>
          </a:p>
          <a:p>
            <a:pPr lvl="1"/>
            <a:r>
              <a:rPr lang="en-US" dirty="0"/>
              <a:t>Alarm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1550DA-D5CF-222C-3FCD-C9733CC6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fire, smoke, alarm</a:t>
            </a:r>
          </a:p>
        </p:txBody>
      </p:sp>
      <p:pic>
        <p:nvPicPr>
          <p:cNvPr id="489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166" y="1932288"/>
            <a:ext cx="2514598" cy="165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795" y="3914775"/>
            <a:ext cx="3743325" cy="2495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Oval 4">
            <a:extLst>
              <a:ext uri="{FF2B5EF4-FFF2-40B4-BE49-F238E27FC236}">
                <a16:creationId xmlns:a16="http://schemas.microsoft.com/office/drawing/2014/main" id="{D528F2C3-A24D-419D-A050-43B396A52A3C}"/>
              </a:ext>
            </a:extLst>
          </p:cNvPr>
          <p:cNvGrpSpPr/>
          <p:nvPr/>
        </p:nvGrpSpPr>
        <p:grpSpPr>
          <a:xfrm>
            <a:off x="4286250" y="2305050"/>
            <a:ext cx="571500" cy="571500"/>
            <a:chOff x="0" y="0"/>
            <a:chExt cx="1524000" cy="1524000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30AADF6B-8016-40D1-81F7-AE28C1B4E073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8" name="R">
              <a:extLst>
                <a:ext uri="{FF2B5EF4-FFF2-40B4-BE49-F238E27FC236}">
                  <a16:creationId xmlns:a16="http://schemas.microsoft.com/office/drawing/2014/main" id="{11489F05-04E1-483A-BE00-06DE508A891E}"/>
                </a:ext>
              </a:extLst>
            </p:cNvPr>
            <p:cNvSpPr txBox="1"/>
            <p:nvPr/>
          </p:nvSpPr>
          <p:spPr>
            <a:xfrm>
              <a:off x="505093" y="238781"/>
              <a:ext cx="51381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F</a:t>
              </a:r>
              <a:endParaRPr sz="2100" dirty="0"/>
            </a:p>
          </p:txBody>
        </p:sp>
      </p:grpSp>
      <p:grpSp>
        <p:nvGrpSpPr>
          <p:cNvPr id="9" name="Oval 5">
            <a:extLst>
              <a:ext uri="{FF2B5EF4-FFF2-40B4-BE49-F238E27FC236}">
                <a16:creationId xmlns:a16="http://schemas.microsoft.com/office/drawing/2014/main" id="{040F9E9D-026E-4617-84C5-619C2F86A47D}"/>
              </a:ext>
            </a:extLst>
          </p:cNvPr>
          <p:cNvGrpSpPr/>
          <p:nvPr/>
        </p:nvGrpSpPr>
        <p:grpSpPr>
          <a:xfrm>
            <a:off x="4293646" y="3362547"/>
            <a:ext cx="571500" cy="571500"/>
            <a:chOff x="0" y="0"/>
            <a:chExt cx="1524000" cy="1524000"/>
          </a:xfrm>
        </p:grpSpPr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CC744926-B960-4059-B8CD-E9AFFB3A1427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11" name="T">
              <a:extLst>
                <a:ext uri="{FF2B5EF4-FFF2-40B4-BE49-F238E27FC236}">
                  <a16:creationId xmlns:a16="http://schemas.microsoft.com/office/drawing/2014/main" id="{5FD38650-B0F7-4A96-A0D3-715E5F31F06E}"/>
                </a:ext>
              </a:extLst>
            </p:cNvPr>
            <p:cNvSpPr txBox="1"/>
            <p:nvPr/>
          </p:nvSpPr>
          <p:spPr>
            <a:xfrm>
              <a:off x="507229" y="238781"/>
              <a:ext cx="509544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S</a:t>
              </a:r>
              <a:endParaRPr sz="2100" dirty="0"/>
            </a:p>
          </p:txBody>
        </p:sp>
      </p:grpSp>
      <p:sp>
        <p:nvSpPr>
          <p:cNvPr id="12" name="AutoShape 6">
            <a:extLst>
              <a:ext uri="{FF2B5EF4-FFF2-40B4-BE49-F238E27FC236}">
                <a16:creationId xmlns:a16="http://schemas.microsoft.com/office/drawing/2014/main" id="{6C87F0B9-AE54-492A-B000-93D9F943BEA9}"/>
              </a:ext>
            </a:extLst>
          </p:cNvPr>
          <p:cNvSpPr/>
          <p:nvPr/>
        </p:nvSpPr>
        <p:spPr>
          <a:xfrm>
            <a:off x="4572000" y="2886075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13" name="Oval 5">
            <a:extLst>
              <a:ext uri="{FF2B5EF4-FFF2-40B4-BE49-F238E27FC236}">
                <a16:creationId xmlns:a16="http://schemas.microsoft.com/office/drawing/2014/main" id="{169E5E22-FD81-422E-9950-4337A4A3CFE9}"/>
              </a:ext>
            </a:extLst>
          </p:cNvPr>
          <p:cNvGrpSpPr/>
          <p:nvPr/>
        </p:nvGrpSpPr>
        <p:grpSpPr>
          <a:xfrm>
            <a:off x="4303394" y="4420044"/>
            <a:ext cx="571500" cy="571500"/>
            <a:chOff x="0" y="0"/>
            <a:chExt cx="1524000" cy="1524000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59978156-5031-4466-AEE8-6C007EC6C617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CF136A43-E94C-4ABC-9F03-EDE3B312D3BF}"/>
                </a:ext>
              </a:extLst>
            </p:cNvPr>
            <p:cNvSpPr txBox="1"/>
            <p:nvPr/>
          </p:nvSpPr>
          <p:spPr>
            <a:xfrm>
              <a:off x="462347" y="238781"/>
              <a:ext cx="59931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A</a:t>
              </a:r>
              <a:endParaRPr sz="2100" dirty="0"/>
            </a:p>
          </p:txBody>
        </p:sp>
      </p:grpSp>
      <p:sp>
        <p:nvSpPr>
          <p:cNvPr id="16" name="AutoShape 6">
            <a:extLst>
              <a:ext uri="{FF2B5EF4-FFF2-40B4-BE49-F238E27FC236}">
                <a16:creationId xmlns:a16="http://schemas.microsoft.com/office/drawing/2014/main" id="{4BDC5DA6-EDC1-43DE-B9FE-DCDFC5B80B08}"/>
              </a:ext>
            </a:extLst>
          </p:cNvPr>
          <p:cNvSpPr/>
          <p:nvPr/>
        </p:nvSpPr>
        <p:spPr>
          <a:xfrm>
            <a:off x="4581748" y="3943572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  <p:extLst>
      <p:ext uri="{BB962C8B-B14F-4D97-AF65-F5344CB8AC3E}">
        <p14:creationId xmlns:p14="http://schemas.microsoft.com/office/powerpoint/2010/main" val="167766609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  <p:bldP spid="12" grpId="0" animBg="1" advAuto="0"/>
      <p:bldP spid="13" grpId="0" animBg="1" advAuto="0"/>
      <p:bldP spid="16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4D0B5-638A-14DB-4E9B-DA88BA9C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505557-A0C9-728E-A5BC-FB631502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z="4000" dirty="0"/>
              <a:t>Classic examples: image denoising</a:t>
            </a:r>
          </a:p>
        </p:txBody>
      </p:sp>
      <p:pic>
        <p:nvPicPr>
          <p:cNvPr id="5" name="Picture 4" descr="A palm tree&#10;&#10;Description automatically generated">
            <a:extLst>
              <a:ext uri="{FF2B5EF4-FFF2-40B4-BE49-F238E27FC236}">
                <a16:creationId xmlns:a16="http://schemas.microsoft.com/office/drawing/2014/main" id="{A92E5D73-B3B9-4D43-822C-029B7F720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713" y="2424938"/>
            <a:ext cx="5912256" cy="27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93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B50B5-2218-15EC-0F3B-0C65CB38F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E86A-77FE-452C-98C1-AB0F020D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examples: image denoising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10351-8335-4801-8174-F971C5D723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315" y="2233433"/>
            <a:ext cx="4756663" cy="34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3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DBEF4-46DD-9A92-62DE-B25E48FD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data can be noisy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EDE9-5EA3-4118-A1A4-4AC91B7F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localization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E689823-0463-4D22-AF55-C17A7731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96" y="2147862"/>
            <a:ext cx="8040104" cy="45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7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3281-CE37-4548-9207-0F3B59B0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localization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309AF-7936-FB8B-850B-48DB8BA0799E}"/>
              </a:ext>
            </a:extLst>
          </p:cNvPr>
          <p:cNvSpPr/>
          <p:nvPr/>
        </p:nvSpPr>
        <p:spPr>
          <a:xfrm>
            <a:off x="2065402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8E7FB2-4322-BC73-51C2-FB6A24F5B8A9}"/>
              </a:ext>
            </a:extLst>
          </p:cNvPr>
          <p:cNvSpPr/>
          <p:nvPr/>
        </p:nvSpPr>
        <p:spPr>
          <a:xfrm>
            <a:off x="2065402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9F2F7A-CDBA-EB07-778A-443CF183A64D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2408302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80B39-BF89-C026-BC28-63748A131A72}"/>
              </a:ext>
            </a:extLst>
          </p:cNvPr>
          <p:cNvSpPr/>
          <p:nvPr/>
        </p:nvSpPr>
        <p:spPr>
          <a:xfrm>
            <a:off x="38676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91D5C4-F443-16CD-5148-04AD699A700D}"/>
              </a:ext>
            </a:extLst>
          </p:cNvPr>
          <p:cNvSpPr/>
          <p:nvPr/>
        </p:nvSpPr>
        <p:spPr>
          <a:xfrm>
            <a:off x="38676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E27C63-ED90-37FC-F08C-86B1DA7E63B9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42105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DC00C0-0398-8DF7-9FC7-86AC35415A74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2751202" y="2970444"/>
            <a:ext cx="1116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AA3CB26-89AE-8B39-525A-9B9D6CD1E59A}"/>
              </a:ext>
            </a:extLst>
          </p:cNvPr>
          <p:cNvSpPr/>
          <p:nvPr/>
        </p:nvSpPr>
        <p:spPr>
          <a:xfrm>
            <a:off x="56202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F6BF8B-5E81-6A19-8BEF-10B3B85B74D5}"/>
              </a:ext>
            </a:extLst>
          </p:cNvPr>
          <p:cNvSpPr/>
          <p:nvPr/>
        </p:nvSpPr>
        <p:spPr>
          <a:xfrm>
            <a:off x="56202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9E6B9-FD3D-4C54-99A5-8323D97960E5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59631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9E9BD-4FF7-AB93-8170-DDC4885BE8B3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4553447" y="2970444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D4B417A-3951-DFC5-46D9-5B650BBA122F}"/>
              </a:ext>
            </a:extLst>
          </p:cNvPr>
          <p:cNvSpPr/>
          <p:nvPr/>
        </p:nvSpPr>
        <p:spPr>
          <a:xfrm>
            <a:off x="74490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A3054C-406A-AF7F-C51E-55C74A413A83}"/>
              </a:ext>
            </a:extLst>
          </p:cNvPr>
          <p:cNvSpPr/>
          <p:nvPr/>
        </p:nvSpPr>
        <p:spPr>
          <a:xfrm>
            <a:off x="74490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82693B-25BB-2D97-1837-5709BBC7E6FE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77919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01056-66EB-669B-9C43-4902CE64E8FB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6306047" y="297044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585B60-0EEA-6CDE-F5DB-0735F037B7BC}"/>
              </a:ext>
            </a:extLst>
          </p:cNvPr>
          <p:cNvSpPr txBox="1"/>
          <p:nvPr/>
        </p:nvSpPr>
        <p:spPr>
          <a:xfrm>
            <a:off x="295269" y="2010384"/>
            <a:ext cx="1711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location,</a:t>
            </a:r>
          </a:p>
          <a:p>
            <a:r>
              <a:rPr lang="en-US" sz="2400" dirty="0"/>
              <a:t>Velocity,</a:t>
            </a:r>
          </a:p>
          <a:p>
            <a:r>
              <a:rPr lang="en-US" sz="2400" dirty="0"/>
              <a:t>acceleration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72251A-675C-E55B-3BAB-B9A86E3AE182}"/>
              </a:ext>
            </a:extLst>
          </p:cNvPr>
          <p:cNvSpPr txBox="1"/>
          <p:nvPr/>
        </p:nvSpPr>
        <p:spPr>
          <a:xfrm>
            <a:off x="295268" y="3747714"/>
            <a:ext cx="171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location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12E7067-EE7D-EF45-8EAF-733836B19A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146" y="5138844"/>
            <a:ext cx="2723653" cy="1532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DCD51F-0C1C-A141-8FA6-1D334FDCD47A}"/>
              </a:ext>
            </a:extLst>
          </p:cNvPr>
          <p:cNvSpPr txBox="1"/>
          <p:nvPr/>
        </p:nvSpPr>
        <p:spPr>
          <a:xfrm>
            <a:off x="2649725" y="2539412"/>
            <a:ext cx="138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97CF5-0B67-274B-4C4D-F9E3288EA7CB}"/>
              </a:ext>
            </a:extLst>
          </p:cNvPr>
          <p:cNvSpPr txBox="1"/>
          <p:nvPr/>
        </p:nvSpPr>
        <p:spPr>
          <a:xfrm>
            <a:off x="2053312" y="3313344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emission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22A1FE-8215-96E9-F6FF-D28F9D66BF39}"/>
              </a:ext>
            </a:extLst>
          </p:cNvPr>
          <p:cNvSpPr txBox="1"/>
          <p:nvPr/>
        </p:nvSpPr>
        <p:spPr>
          <a:xfrm>
            <a:off x="739471" y="5263763"/>
            <a:ext cx="335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42785607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D0A73-B383-41A0-BA2B-218CF333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 spoken words from audio signals</a:t>
            </a:r>
          </a:p>
          <a:p>
            <a:r>
              <a:rPr lang="en-US" dirty="0"/>
              <a:t>Hidden Markov models</a:t>
            </a:r>
          </a:p>
          <a:p>
            <a:r>
              <a:rPr lang="en-US" dirty="0"/>
              <a:t>Could also be modeled using RNN/Transformer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02DA0-05C2-464B-BAAC-28659970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automatic speech recognition (ASR)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1814067-5FFE-46BC-87DB-696B68D21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949" y="5321682"/>
            <a:ext cx="5378723" cy="163959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C9E8710-9AA9-6103-9F76-C63073699147}"/>
              </a:ext>
            </a:extLst>
          </p:cNvPr>
          <p:cNvSpPr/>
          <p:nvPr/>
        </p:nvSpPr>
        <p:spPr>
          <a:xfrm>
            <a:off x="2184672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F08615-4A8C-6A93-8352-5BB1A187B277}"/>
              </a:ext>
            </a:extLst>
          </p:cNvPr>
          <p:cNvSpPr/>
          <p:nvPr/>
        </p:nvSpPr>
        <p:spPr>
          <a:xfrm>
            <a:off x="2184672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83171F-5302-4D51-5447-5990EB6C273E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>
            <a:off x="2527572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02F6FC-964E-6D97-95B9-CD5C3991794B}"/>
              </a:ext>
            </a:extLst>
          </p:cNvPr>
          <p:cNvSpPr/>
          <p:nvPr/>
        </p:nvSpPr>
        <p:spPr>
          <a:xfrm>
            <a:off x="39869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E8699-E068-4FCB-A0FF-911C33C7ACC4}"/>
              </a:ext>
            </a:extLst>
          </p:cNvPr>
          <p:cNvSpPr/>
          <p:nvPr/>
        </p:nvSpPr>
        <p:spPr>
          <a:xfrm>
            <a:off x="39869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64312C-06F7-DA96-A942-74AAF5F95334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43298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06DA2F-6252-07CE-644C-8262F218E454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>
            <a:off x="2870472" y="3924300"/>
            <a:ext cx="1116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E025F1-CF72-21F6-2692-EAAA873F42B3}"/>
              </a:ext>
            </a:extLst>
          </p:cNvPr>
          <p:cNvSpPr/>
          <p:nvPr/>
        </p:nvSpPr>
        <p:spPr>
          <a:xfrm>
            <a:off x="57395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E11B3F-7746-A555-4236-9359646E253C}"/>
              </a:ext>
            </a:extLst>
          </p:cNvPr>
          <p:cNvSpPr/>
          <p:nvPr/>
        </p:nvSpPr>
        <p:spPr>
          <a:xfrm>
            <a:off x="57395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F4A450-B400-88BD-D24C-DA33C655FA48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60824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5259C1-3B63-07A9-F477-EF641217655A}"/>
              </a:ext>
            </a:extLst>
          </p:cNvPr>
          <p:cNvCxnSpPr>
            <a:stCxn id="27" idx="6"/>
            <a:endCxn id="31" idx="2"/>
          </p:cNvCxnSpPr>
          <p:nvPr/>
        </p:nvCxnSpPr>
        <p:spPr>
          <a:xfrm>
            <a:off x="4672717" y="39243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30B633-AB72-8BDB-CF73-8D1A9F3357C7}"/>
              </a:ext>
            </a:extLst>
          </p:cNvPr>
          <p:cNvSpPr/>
          <p:nvPr/>
        </p:nvSpPr>
        <p:spPr>
          <a:xfrm>
            <a:off x="75683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B57CD5C-BFDB-02F6-09F9-3D72B8F73E54}"/>
              </a:ext>
            </a:extLst>
          </p:cNvPr>
          <p:cNvSpPr/>
          <p:nvPr/>
        </p:nvSpPr>
        <p:spPr>
          <a:xfrm>
            <a:off x="75683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9D356E-1ADA-F3B9-A57B-5382E73B1F71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79112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B1AE5E-D489-AA89-6F0B-A51D5B7E0868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6425317" y="39243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E80B30-4FB2-7C8D-8329-8A15C5AE1DAA}"/>
              </a:ext>
            </a:extLst>
          </p:cNvPr>
          <p:cNvSpPr txBox="1"/>
          <p:nvPr/>
        </p:nvSpPr>
        <p:spPr>
          <a:xfrm>
            <a:off x="2768995" y="3493268"/>
            <a:ext cx="138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59BD30-C842-9C04-7EAB-C0579A64C975}"/>
              </a:ext>
            </a:extLst>
          </p:cNvPr>
          <p:cNvSpPr txBox="1"/>
          <p:nvPr/>
        </p:nvSpPr>
        <p:spPr>
          <a:xfrm>
            <a:off x="2172582" y="426720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emission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6D342D-EAF2-6964-1078-B878D1AC541D}"/>
              </a:ext>
            </a:extLst>
          </p:cNvPr>
          <p:cNvSpPr txBox="1"/>
          <p:nvPr/>
        </p:nvSpPr>
        <p:spPr>
          <a:xfrm>
            <a:off x="784128" y="3693467"/>
            <a:ext cx="94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6F98DB-844B-363D-615A-11274526E160}"/>
              </a:ext>
            </a:extLst>
          </p:cNvPr>
          <p:cNvSpPr txBox="1"/>
          <p:nvPr/>
        </p:nvSpPr>
        <p:spPr>
          <a:xfrm>
            <a:off x="700250" y="490809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speech</a:t>
            </a:r>
          </a:p>
        </p:txBody>
      </p:sp>
    </p:spTree>
    <p:extLst>
      <p:ext uri="{BB962C8B-B14F-4D97-AF65-F5344CB8AC3E}">
        <p14:creationId xmlns:p14="http://schemas.microsoft.com/office/powerpoint/2010/main" val="16541312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0476B-703C-4932-998E-7F759914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 a phylogenetic tree from DNA sequences of current species (Corvid-19)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ADF7E-177A-4929-90F6-A5E29668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evolutionary biology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E2AD36-89C2-4488-81B8-755C6930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710" y="3038929"/>
            <a:ext cx="4589217" cy="25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76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Insurance</a:t>
            </a:r>
          </a:p>
        </p:txBody>
      </p:sp>
      <p:pic>
        <p:nvPicPr>
          <p:cNvPr id="4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7" y="1285943"/>
            <a:ext cx="8200092" cy="5422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09FDE1-BBAB-8724-5E0C-551D1A10540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Attention mechanism in neural networks</a:t>
            </a:r>
          </a:p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Multi-head attention</a:t>
            </a:r>
          </a:p>
          <a:p>
            <a:pPr lvl="1"/>
            <a:r>
              <a:rPr lang="en-US" dirty="0"/>
              <a:t>Positional embedding</a:t>
            </a:r>
          </a:p>
          <a:p>
            <a:pPr lvl="1"/>
            <a:r>
              <a:rPr lang="en-US" dirty="0"/>
              <a:t>Residual connection</a:t>
            </a:r>
          </a:p>
          <a:p>
            <a:pPr lvl="1"/>
            <a:r>
              <a:rPr lang="en-US" dirty="0"/>
              <a:t>Layer norm</a:t>
            </a:r>
          </a:p>
          <a:p>
            <a:pPr lvl="1"/>
            <a:r>
              <a:rPr lang="en-US" dirty="0"/>
              <a:t>Cross 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8AB8-21E6-0749-7C77-A3021DAB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580BE-270F-71B1-48FE-0C64D32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10204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Car diagnosis</a:t>
            </a:r>
          </a:p>
        </p:txBody>
      </p:sp>
      <p:pic>
        <p:nvPicPr>
          <p:cNvPr id="41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" y="1423283"/>
            <a:ext cx="8868935" cy="498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Nodes: random variables (with domains)</a:t>
            </a:r>
          </a:p>
          <a:p>
            <a:pPr lvl="1"/>
            <a:r>
              <a:rPr lang="en-US" dirty="0"/>
              <a:t>Can be assigned (observed) or unassigned (unobserved)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Arcs: interactions</a:t>
            </a:r>
          </a:p>
          <a:p>
            <a:pPr lvl="1"/>
            <a:r>
              <a:rPr lang="en-US" dirty="0"/>
              <a:t>Indicate “direct influence” between variables</a:t>
            </a:r>
          </a:p>
          <a:p>
            <a:pPr lvl="1"/>
            <a:r>
              <a:rPr lang="en-US" dirty="0"/>
              <a:t>Formally: encode conditional independence </a:t>
            </a:r>
            <a:br>
              <a:rPr lang="en-US" dirty="0"/>
            </a:br>
            <a:r>
              <a:rPr lang="en-US" dirty="0"/>
              <a:t>(more later)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now: imagine that arrows mean direct </a:t>
            </a:r>
            <a:br>
              <a:rPr lang="en-US" dirty="0"/>
            </a:br>
            <a:r>
              <a:rPr lang="en-US" dirty="0"/>
              <a:t>causation (in general, they don’t!)</a:t>
            </a:r>
          </a:p>
        </p:txBody>
      </p:sp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9961" y="1449770"/>
            <a:ext cx="10858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5"/>
          <p:cNvGrpSpPr/>
          <p:nvPr/>
        </p:nvGrpSpPr>
        <p:grpSpPr>
          <a:xfrm>
            <a:off x="6951646" y="5545627"/>
            <a:ext cx="1856630" cy="1161071"/>
            <a:chOff x="0" y="0"/>
            <a:chExt cx="5610226" cy="3959225"/>
          </a:xfrm>
        </p:grpSpPr>
        <p:pic>
          <p:nvPicPr>
            <p:cNvPr id="422" name="Picture 6" descr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5610227" cy="3959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Rectangle 7"/>
            <p:cNvSpPr/>
            <p:nvPr/>
          </p:nvSpPr>
          <p:spPr>
            <a:xfrm>
              <a:off x="-1" y="0"/>
              <a:ext cx="1066801" cy="198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425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762" y="4307270"/>
            <a:ext cx="1485123" cy="8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411" y="2192720"/>
            <a:ext cx="20574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B7B571-7999-E7D6-47F1-919F455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Networks: Nodes and Arcs</a:t>
            </a:r>
          </a:p>
        </p:txBody>
      </p:sp>
    </p:spTree>
    <p:extLst>
      <p:ext uri="{BB962C8B-B14F-4D97-AF65-F5344CB8AC3E}">
        <p14:creationId xmlns:p14="http://schemas.microsoft.com/office/powerpoint/2010/main" val="4337619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 animBg="1" advAuto="0"/>
      <p:bldP spid="424" grpId="0" animBg="1" advAuto="0"/>
      <p:bldP spid="425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3"/>
          <p:cNvSpPr txBox="1">
            <a:spLocks noGrp="1"/>
          </p:cNvSpPr>
          <p:nvPr>
            <p:ph idx="1"/>
          </p:nvPr>
        </p:nvSpPr>
        <p:spPr>
          <a:xfrm>
            <a:off x="457201" y="1371600"/>
            <a:ext cx="5458570" cy="5379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nodes, one per variable X</a:t>
            </a:r>
          </a:p>
          <a:p>
            <a:r>
              <a:rPr lang="en-US" dirty="0"/>
              <a:t>A directed, acyclic graph</a:t>
            </a:r>
          </a:p>
          <a:p>
            <a:r>
              <a:rPr lang="en-US" dirty="0"/>
              <a:t>A conditional distribution for each node</a:t>
            </a:r>
          </a:p>
          <a:p>
            <a:pPr lvl="1"/>
            <a:r>
              <a:rPr lang="en-US" dirty="0"/>
              <a:t>A collection of distributions over X, one for each combination of parents’ values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CPT: conditional probability table</a:t>
            </a:r>
          </a:p>
          <a:p>
            <a:pPr lvl="1"/>
            <a:r>
              <a:rPr lang="en-US" dirty="0"/>
              <a:t>Description of a noisy “causal” process</a:t>
            </a:r>
          </a:p>
          <a:p>
            <a:r>
              <a:rPr lang="en-US" dirty="0"/>
              <a:t>Directed graphical models</a:t>
            </a:r>
          </a:p>
        </p:txBody>
      </p:sp>
      <p:sp>
        <p:nvSpPr>
          <p:cNvPr id="477" name="Rectang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Bayesian network Semantics</a:t>
            </a:r>
          </a:p>
        </p:txBody>
      </p:sp>
      <p:grpSp>
        <p:nvGrpSpPr>
          <p:cNvPr id="481" name="Oval 4"/>
          <p:cNvGrpSpPr/>
          <p:nvPr/>
        </p:nvGrpSpPr>
        <p:grpSpPr>
          <a:xfrm>
            <a:off x="6696075" y="2285782"/>
            <a:ext cx="400050" cy="438582"/>
            <a:chOff x="0" y="-51381"/>
            <a:chExt cx="1066800" cy="1169551"/>
          </a:xfrm>
        </p:grpSpPr>
        <p:sp>
          <p:nvSpPr>
            <p:cNvPr id="47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80" name="A1"/>
            <p:cNvSpPr txBox="1"/>
            <p:nvPr/>
          </p:nvSpPr>
          <p:spPr>
            <a:xfrm>
              <a:off x="64896" y="-51381"/>
              <a:ext cx="93700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A</a:t>
              </a:r>
              <a:r>
                <a:rPr sz="2400" baseline="-15500" dirty="0"/>
                <a:t>1</a:t>
              </a:r>
              <a:endParaRPr baseline="-15500" dirty="0"/>
            </a:p>
          </p:txBody>
        </p:sp>
      </p:grpSp>
      <p:grpSp>
        <p:nvGrpSpPr>
          <p:cNvPr id="484" name="Oval 5"/>
          <p:cNvGrpSpPr/>
          <p:nvPr/>
        </p:nvGrpSpPr>
        <p:grpSpPr>
          <a:xfrm>
            <a:off x="7153275" y="3333750"/>
            <a:ext cx="400050" cy="400050"/>
            <a:chOff x="0" y="0"/>
            <a:chExt cx="1066800" cy="1066800"/>
          </a:xfrm>
        </p:grpSpPr>
        <p:sp>
          <p:nvSpPr>
            <p:cNvPr id="48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X"/>
            <p:cNvSpPr txBox="1"/>
            <p:nvPr/>
          </p:nvSpPr>
          <p:spPr>
            <a:xfrm>
              <a:off x="280765" y="71736"/>
              <a:ext cx="505267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X</a:t>
              </a:r>
            </a:p>
          </p:txBody>
        </p:sp>
      </p:grpSp>
      <p:sp>
        <p:nvSpPr>
          <p:cNvPr id="497" name="AutoShape 6"/>
          <p:cNvSpPr/>
          <p:nvPr/>
        </p:nvSpPr>
        <p:spPr>
          <a:xfrm>
            <a:off x="6981009" y="2696119"/>
            <a:ext cx="287149" cy="646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88" name="Oval 7"/>
          <p:cNvGrpSpPr/>
          <p:nvPr/>
        </p:nvGrpSpPr>
        <p:grpSpPr>
          <a:xfrm>
            <a:off x="7839075" y="2305050"/>
            <a:ext cx="400050" cy="400050"/>
            <a:chOff x="0" y="0"/>
            <a:chExt cx="1066800" cy="1066800"/>
          </a:xfrm>
        </p:grpSpPr>
        <p:sp>
          <p:nvSpPr>
            <p:cNvPr id="48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87" name="An"/>
            <p:cNvSpPr txBox="1"/>
            <p:nvPr/>
          </p:nvSpPr>
          <p:spPr>
            <a:xfrm>
              <a:off x="124736" y="30694"/>
              <a:ext cx="817317" cy="1005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000" dirty="0"/>
                <a:t>A</a:t>
              </a:r>
              <a:r>
                <a:rPr sz="2000" baseline="-15500" dirty="0"/>
                <a:t>n</a:t>
              </a:r>
            </a:p>
          </p:txBody>
        </p:sp>
      </p:grpSp>
      <p:sp>
        <p:nvSpPr>
          <p:cNvPr id="498" name="AutoShape 8"/>
          <p:cNvSpPr/>
          <p:nvPr/>
        </p:nvSpPr>
        <p:spPr>
          <a:xfrm>
            <a:off x="7469595" y="2683520"/>
            <a:ext cx="450542" cy="67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9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419350"/>
            <a:ext cx="352425" cy="6429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AutoShape 10"/>
          <p:cNvSpPr/>
          <p:nvPr/>
        </p:nvSpPr>
        <p:spPr>
          <a:xfrm flipH="1">
            <a:off x="7353300" y="2762250"/>
            <a:ext cx="114300" cy="56078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492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25" y="4133850"/>
            <a:ext cx="1543050" cy="226602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AutoShape 12"/>
          <p:cNvSpPr/>
          <p:nvPr/>
        </p:nvSpPr>
        <p:spPr>
          <a:xfrm rot="5400000">
            <a:off x="7696200" y="3476625"/>
            <a:ext cx="4572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94" name="Picture 4" descr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053" y="4573432"/>
            <a:ext cx="1583277" cy="24812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ext Box 14"/>
          <p:cNvSpPr txBox="1"/>
          <p:nvPr/>
        </p:nvSpPr>
        <p:spPr>
          <a:xfrm>
            <a:off x="5703892" y="4697495"/>
            <a:ext cx="3111282" cy="107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3800"/>
              </a:spcBef>
              <a:defRPr sz="5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75" dirty="0"/>
              <a:t>Bayesian network = Topology (graph) + Local Conditional Probabilities</a:t>
            </a:r>
          </a:p>
        </p:txBody>
      </p:sp>
      <p:pic>
        <p:nvPicPr>
          <p:cNvPr id="496" name="Picture 1" descr="Picture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0086" y="2201070"/>
            <a:ext cx="1133956" cy="561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6301409" cy="4754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Bayes’ nets </a:t>
            </a:r>
            <a:r>
              <a:rPr lang="en-US" dirty="0">
                <a:sym typeface="Avenir Next"/>
              </a:rPr>
              <a:t>implicitly</a:t>
            </a:r>
            <a:r>
              <a:rPr lang="en-US" dirty="0"/>
              <a:t> encode the joint distribution</a:t>
            </a:r>
          </a:p>
          <a:p>
            <a:pPr lvl="1"/>
            <a:r>
              <a:rPr lang="en-US" dirty="0"/>
              <a:t>As a product of local conditional distributions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To see what probability a BN gives to a full assignment, multiply all the relevant conditionals together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00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Probabilities in BNs</a:t>
            </a:r>
          </a:p>
        </p:txBody>
      </p:sp>
      <p:grpSp>
        <p:nvGrpSpPr>
          <p:cNvPr id="504" name="Group 4"/>
          <p:cNvGrpSpPr/>
          <p:nvPr/>
        </p:nvGrpSpPr>
        <p:grpSpPr>
          <a:xfrm>
            <a:off x="6948267" y="4143307"/>
            <a:ext cx="1589486" cy="1121569"/>
            <a:chOff x="0" y="0"/>
            <a:chExt cx="4238626" cy="2990850"/>
          </a:xfrm>
        </p:grpSpPr>
        <p:pic>
          <p:nvPicPr>
            <p:cNvPr id="502" name="Picture 5" descr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4238627" cy="29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ectangle 6"/>
            <p:cNvSpPr/>
            <p:nvPr/>
          </p:nvSpPr>
          <p:spPr>
            <a:xfrm>
              <a:off x="0" y="-1"/>
              <a:ext cx="805987" cy="1496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505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580" y="5753805"/>
            <a:ext cx="3371850" cy="208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037" y="3086100"/>
            <a:ext cx="4978400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80" y="5429250"/>
            <a:ext cx="1433521" cy="85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0" animBg="1" advAuto="0"/>
      <p:bldP spid="504" grpId="0" animBg="1" advAuto="0"/>
      <p:bldP spid="505" grpId="0" animBg="1" advAuto="0"/>
      <p:bldP spid="507" grpId="0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Why are we guaranteed that the following results in a proper joint distribution?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Chain rule (valid for all distributions):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Assume conditional independences, from topological order: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/>
              </a:rPr>
              <a:t>      </a:t>
            </a:r>
            <a:r>
              <a:rPr lang="en-US" dirty="0"/>
              <a:t>Consequence: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every BN can represent every joint distribution</a:t>
            </a:r>
          </a:p>
          <a:p>
            <a:pPr lvl="1"/>
            <a:r>
              <a:rPr lang="en-US" dirty="0"/>
              <a:t>The topology enforces certain conditional independencies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D2A801-FC53-5038-6DE1-EC0A3D9A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in BNs</a:t>
            </a:r>
          </a:p>
        </p:txBody>
      </p:sp>
      <p:pic>
        <p:nvPicPr>
          <p:cNvPr id="512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687" y="1994245"/>
            <a:ext cx="5546626" cy="76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724" y="3428883"/>
            <a:ext cx="3836531" cy="55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440" y="4656361"/>
            <a:ext cx="3808810" cy="5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13" descr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971550"/>
            <a:ext cx="2057400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50" y="4301912"/>
            <a:ext cx="3565902" cy="20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 animBg="1" advAuto="0"/>
      <p:bldP spid="513" grpId="0" animBg="1" advAuto="0"/>
      <p:bldP spid="514" grpId="0" animBg="1" advAuto="0"/>
      <p:bldP spid="516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 Box 47"/>
          <p:cNvSpPr txBox="1"/>
          <p:nvPr/>
        </p:nvSpPr>
        <p:spPr>
          <a:xfrm>
            <a:off x="544593" y="5232818"/>
            <a:ext cx="8054814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spcBef>
                <a:spcPts val="788"/>
              </a:spcBef>
              <a:defRPr sz="4600">
                <a:solidFill>
                  <a:srgbClr val="CC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1725"/>
              <a:t>Only distributions whose variables are absolutely independent </a:t>
            </a:r>
            <a:br>
              <a:rPr sz="1725"/>
            </a:br>
            <a:r>
              <a:rPr sz="1725"/>
              <a:t>can be represented by a Bayesian network with no arcs.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174293-04A4-1DB4-FB34-78C5D953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Coin Flips</a:t>
            </a:r>
          </a:p>
        </p:txBody>
      </p:sp>
      <p:graphicFrame>
        <p:nvGraphicFramePr>
          <p:cNvPr id="520" name="Group 4"/>
          <p:cNvGraphicFramePr/>
          <p:nvPr/>
        </p:nvGraphicFramePr>
        <p:xfrm>
          <a:off x="914400" y="3443287"/>
          <a:ext cx="1189042" cy="762748"/>
        </p:xfrm>
        <a:graphic>
          <a:graphicData uri="http://schemas.openxmlformats.org/drawingml/2006/table">
            <a:tbl>
              <a:tblPr/>
              <a:tblGrid>
                <a:gridCol w="60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7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7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1" name="Group 16"/>
          <p:cNvGraphicFramePr/>
          <p:nvPr/>
        </p:nvGraphicFramePr>
        <p:xfrm>
          <a:off x="2243137" y="3440906"/>
          <a:ext cx="1169992" cy="781798"/>
        </p:xfrm>
        <a:graphic>
          <a:graphicData uri="http://schemas.openxmlformats.org/drawingml/2006/table">
            <a:tbl>
              <a:tblPr/>
              <a:tblGrid>
                <a:gridCol w="600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89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89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2" name="Group 27"/>
          <p:cNvGraphicFramePr/>
          <p:nvPr/>
        </p:nvGraphicFramePr>
        <p:xfrm>
          <a:off x="4700588" y="3440906"/>
          <a:ext cx="1189042" cy="767512"/>
        </p:xfrm>
        <a:graphic>
          <a:graphicData uri="http://schemas.openxmlformats.org/drawingml/2006/table">
            <a:tbl>
              <a:tblPr/>
              <a:tblGrid>
                <a:gridCol w="616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75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23" name="Picture 40" descr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3651647"/>
            <a:ext cx="352425" cy="642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6" name="Oval 42"/>
          <p:cNvGrpSpPr/>
          <p:nvPr/>
        </p:nvGrpSpPr>
        <p:grpSpPr>
          <a:xfrm>
            <a:off x="1200150" y="2286000"/>
            <a:ext cx="571500" cy="571500"/>
            <a:chOff x="0" y="0"/>
            <a:chExt cx="1524000" cy="1524000"/>
          </a:xfrm>
        </p:grpSpPr>
        <p:sp>
          <p:nvSpPr>
            <p:cNvPr id="52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5" name="X1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1</a:t>
              </a:r>
            </a:p>
          </p:txBody>
        </p:sp>
      </p:grpSp>
      <p:grpSp>
        <p:nvGrpSpPr>
          <p:cNvPr id="529" name="Oval 43"/>
          <p:cNvGrpSpPr/>
          <p:nvPr/>
        </p:nvGrpSpPr>
        <p:grpSpPr>
          <a:xfrm>
            <a:off x="2457450" y="2286000"/>
            <a:ext cx="571500" cy="571500"/>
            <a:chOff x="0" y="0"/>
            <a:chExt cx="1524000" cy="1524000"/>
          </a:xfrm>
        </p:grpSpPr>
        <p:sp>
          <p:nvSpPr>
            <p:cNvPr id="527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8" name="X2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2</a:t>
              </a:r>
            </a:p>
          </p:txBody>
        </p:sp>
      </p:grpSp>
      <p:grpSp>
        <p:nvGrpSpPr>
          <p:cNvPr id="532" name="Oval 44"/>
          <p:cNvGrpSpPr/>
          <p:nvPr/>
        </p:nvGrpSpPr>
        <p:grpSpPr>
          <a:xfrm>
            <a:off x="5029200" y="2286000"/>
            <a:ext cx="571500" cy="571500"/>
            <a:chOff x="0" y="0"/>
            <a:chExt cx="1524000" cy="1524000"/>
          </a:xfrm>
        </p:grpSpPr>
        <p:sp>
          <p:nvSpPr>
            <p:cNvPr id="530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1" name="Xn"/>
            <p:cNvSpPr txBox="1"/>
            <p:nvPr/>
          </p:nvSpPr>
          <p:spPr>
            <a:xfrm>
              <a:off x="359752" y="238781"/>
              <a:ext cx="80449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n</a:t>
              </a:r>
            </a:p>
          </p:txBody>
        </p:sp>
      </p:grpSp>
      <p:pic>
        <p:nvPicPr>
          <p:cNvPr id="533" name="Picture 45" descr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514600"/>
            <a:ext cx="352425" cy="6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22" descr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943099"/>
            <a:ext cx="2170435" cy="2073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228" y="3160197"/>
            <a:ext cx="58681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336" y="3160197"/>
            <a:ext cx="58681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5444" y="3164629"/>
            <a:ext cx="586818" cy="214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96" y="4672586"/>
            <a:ext cx="1558608" cy="269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92CDE-BDCF-D658-E172-855A2F9F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</a:t>
            </a:r>
          </a:p>
        </p:txBody>
      </p:sp>
      <p:grpSp>
        <p:nvGrpSpPr>
          <p:cNvPr id="543" name="Oval 4"/>
          <p:cNvGrpSpPr/>
          <p:nvPr/>
        </p:nvGrpSpPr>
        <p:grpSpPr>
          <a:xfrm>
            <a:off x="857250" y="2571750"/>
            <a:ext cx="571500" cy="571500"/>
            <a:chOff x="0" y="0"/>
            <a:chExt cx="1524000" cy="1524000"/>
          </a:xfrm>
        </p:grpSpPr>
        <p:sp>
          <p:nvSpPr>
            <p:cNvPr id="54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42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546" name="Oval 5"/>
          <p:cNvGrpSpPr/>
          <p:nvPr/>
        </p:nvGrpSpPr>
        <p:grpSpPr>
          <a:xfrm>
            <a:off x="857250" y="3829050"/>
            <a:ext cx="571500" cy="571500"/>
            <a:chOff x="0" y="0"/>
            <a:chExt cx="1524000" cy="1524000"/>
          </a:xfrm>
        </p:grpSpPr>
        <p:sp>
          <p:nvSpPr>
            <p:cNvPr id="54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45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556" name="AutoShape 6"/>
          <p:cNvSpPr/>
          <p:nvPr/>
        </p:nvSpPr>
        <p:spPr>
          <a:xfrm>
            <a:off x="1143000" y="3152775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7200"/>
                  <a:pt x="7200" y="1440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48" name="Group 7"/>
          <p:cNvGraphicFramePr/>
          <p:nvPr/>
        </p:nvGraphicFramePr>
        <p:xfrm>
          <a:off x="2071688" y="2624137"/>
          <a:ext cx="1127522" cy="691032"/>
        </p:xfrm>
        <a:graphic>
          <a:graphicData uri="http://schemas.openxmlformats.org/drawingml/2006/table">
            <a:tbl>
              <a:tblPr/>
              <a:tblGrid>
                <a:gridCol w="601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9" name="Group 53"/>
          <p:cNvGraphicFramePr/>
          <p:nvPr/>
        </p:nvGraphicFramePr>
        <p:xfrm>
          <a:off x="1785937" y="3943350"/>
          <a:ext cx="1974863" cy="710082"/>
        </p:xfrm>
        <a:graphic>
          <a:graphicData uri="http://schemas.openxmlformats.org/drawingml/2006/table">
            <a:tbl>
              <a:tblPr/>
              <a:tblGrid>
                <a:gridCol w="68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4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+r</a:t>
                      </a:r>
                    </a:p>
                  </a:txBody>
                  <a:tcPr marL="17145" marR="17145" marT="17145" marB="17145" horzOverflow="overflow">
                    <a:lnR w="5080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0" name="Group 57"/>
          <p:cNvGraphicFramePr/>
          <p:nvPr/>
        </p:nvGraphicFramePr>
        <p:xfrm>
          <a:off x="1785937" y="4781550"/>
          <a:ext cx="1982005" cy="710082"/>
        </p:xfrm>
        <a:graphic>
          <a:graphicData uri="http://schemas.openxmlformats.org/drawingml/2006/table">
            <a:tbl>
              <a:tblPr/>
              <a:tblGrid>
                <a:gridCol w="689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4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R w="5080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1" name="Picture 5" descr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851" y="2628900"/>
            <a:ext cx="1357636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19" descr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4171950"/>
            <a:ext cx="3935981" cy="1649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061" y="4286250"/>
            <a:ext cx="1594789" cy="154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6309" y="2348474"/>
            <a:ext cx="479130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93" y="3639354"/>
            <a:ext cx="696315" cy="224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49" y="975413"/>
            <a:ext cx="2000249" cy="1330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2" name="Oval 4"/>
          <p:cNvGrpSpPr/>
          <p:nvPr/>
        </p:nvGrpSpPr>
        <p:grpSpPr>
          <a:xfrm>
            <a:off x="2228850" y="2022872"/>
            <a:ext cx="1143000" cy="571500"/>
            <a:chOff x="0" y="0"/>
            <a:chExt cx="3048000" cy="1524000"/>
          </a:xfrm>
        </p:grpSpPr>
        <p:sp>
          <p:nvSpPr>
            <p:cNvPr id="560" name="Oval"/>
            <p:cNvSpPr/>
            <p:nvPr/>
          </p:nvSpPr>
          <p:spPr>
            <a:xfrm>
              <a:off x="0" y="0"/>
              <a:ext cx="3048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sp>
          <p:nvSpPr>
            <p:cNvPr id="561" name="Burglary"/>
            <p:cNvSpPr txBox="1"/>
            <p:nvPr/>
          </p:nvSpPr>
          <p:spPr>
            <a:xfrm>
              <a:off x="446368" y="392669"/>
              <a:ext cx="215526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Burglary</a:t>
              </a:r>
            </a:p>
          </p:txBody>
        </p:sp>
      </p:grpSp>
      <p:grpSp>
        <p:nvGrpSpPr>
          <p:cNvPr id="565" name="Oval 5"/>
          <p:cNvGrpSpPr/>
          <p:nvPr/>
        </p:nvGrpSpPr>
        <p:grpSpPr>
          <a:xfrm>
            <a:off x="3600450" y="2022872"/>
            <a:ext cx="1085850" cy="628650"/>
            <a:chOff x="0" y="0"/>
            <a:chExt cx="2895600" cy="1676400"/>
          </a:xfrm>
        </p:grpSpPr>
        <p:sp>
          <p:nvSpPr>
            <p:cNvPr id="563" name="Oval"/>
            <p:cNvSpPr/>
            <p:nvPr/>
          </p:nvSpPr>
          <p:spPr>
            <a:xfrm>
              <a:off x="0" y="0"/>
              <a:ext cx="2895600" cy="16764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sp>
          <p:nvSpPr>
            <p:cNvPr id="564" name="Earthqk"/>
            <p:cNvSpPr txBox="1"/>
            <p:nvPr/>
          </p:nvSpPr>
          <p:spPr>
            <a:xfrm>
              <a:off x="424048" y="468869"/>
              <a:ext cx="204750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Earthqk</a:t>
              </a:r>
            </a:p>
          </p:txBody>
        </p:sp>
      </p:grpSp>
      <p:grpSp>
        <p:nvGrpSpPr>
          <p:cNvPr id="568" name="Oval 6"/>
          <p:cNvGrpSpPr/>
          <p:nvPr/>
        </p:nvGrpSpPr>
        <p:grpSpPr>
          <a:xfrm>
            <a:off x="2971800" y="2765822"/>
            <a:ext cx="857250" cy="742950"/>
            <a:chOff x="0" y="0"/>
            <a:chExt cx="2286000" cy="1981200"/>
          </a:xfrm>
        </p:grpSpPr>
        <p:sp>
          <p:nvSpPr>
            <p:cNvPr id="566" name="Oval"/>
            <p:cNvSpPr/>
            <p:nvPr/>
          </p:nvSpPr>
          <p:spPr>
            <a:xfrm>
              <a:off x="0" y="0"/>
              <a:ext cx="2286000" cy="1981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67" name="Alarm"/>
            <p:cNvSpPr txBox="1"/>
            <p:nvPr/>
          </p:nvSpPr>
          <p:spPr>
            <a:xfrm>
              <a:off x="334776" y="621267"/>
              <a:ext cx="161645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Alarm</a:t>
              </a:r>
            </a:p>
          </p:txBody>
        </p:sp>
      </p:grpSp>
      <p:grpSp>
        <p:nvGrpSpPr>
          <p:cNvPr id="571" name="Oval 7"/>
          <p:cNvGrpSpPr/>
          <p:nvPr/>
        </p:nvGrpSpPr>
        <p:grpSpPr>
          <a:xfrm>
            <a:off x="2114550" y="3565922"/>
            <a:ext cx="800100" cy="673895"/>
            <a:chOff x="0" y="0"/>
            <a:chExt cx="2133600" cy="1797052"/>
          </a:xfrm>
        </p:grpSpPr>
        <p:sp>
          <p:nvSpPr>
            <p:cNvPr id="569" name="Oval"/>
            <p:cNvSpPr/>
            <p:nvPr/>
          </p:nvSpPr>
          <p:spPr>
            <a:xfrm>
              <a:off x="0" y="0"/>
              <a:ext cx="2133600" cy="17970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70" name="John calls"/>
            <p:cNvSpPr txBox="1"/>
            <p:nvPr/>
          </p:nvSpPr>
          <p:spPr>
            <a:xfrm>
              <a:off x="312459" y="252194"/>
              <a:ext cx="1508685" cy="12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John calls</a:t>
              </a:r>
            </a:p>
          </p:txBody>
        </p:sp>
      </p:grpSp>
      <p:grpSp>
        <p:nvGrpSpPr>
          <p:cNvPr id="574" name="Oval 8"/>
          <p:cNvGrpSpPr/>
          <p:nvPr/>
        </p:nvGrpSpPr>
        <p:grpSpPr>
          <a:xfrm>
            <a:off x="3829050" y="3565922"/>
            <a:ext cx="800100" cy="685800"/>
            <a:chOff x="0" y="0"/>
            <a:chExt cx="2133600" cy="1828800"/>
          </a:xfrm>
        </p:grpSpPr>
        <p:sp>
          <p:nvSpPr>
            <p:cNvPr id="572" name="Oval"/>
            <p:cNvSpPr/>
            <p:nvPr/>
          </p:nvSpPr>
          <p:spPr>
            <a:xfrm>
              <a:off x="0" y="0"/>
              <a:ext cx="2133600" cy="1828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73" name="Mary calls"/>
            <p:cNvSpPr txBox="1"/>
            <p:nvPr/>
          </p:nvSpPr>
          <p:spPr>
            <a:xfrm>
              <a:off x="312459" y="268072"/>
              <a:ext cx="1508685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Mary calls</a:t>
              </a:r>
            </a:p>
          </p:txBody>
        </p:sp>
      </p:grpSp>
      <p:sp>
        <p:nvSpPr>
          <p:cNvPr id="584" name="Straight Arrow Connector 10"/>
          <p:cNvSpPr/>
          <p:nvPr/>
        </p:nvSpPr>
        <p:spPr>
          <a:xfrm>
            <a:off x="3001176" y="2585952"/>
            <a:ext cx="165751" cy="228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5" name="Straight Arrow Connector 12"/>
          <p:cNvSpPr/>
          <p:nvPr/>
        </p:nvSpPr>
        <p:spPr>
          <a:xfrm>
            <a:off x="3675674" y="2621901"/>
            <a:ext cx="203333" cy="218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6" name="Straight Arrow Connector 16"/>
          <p:cNvSpPr/>
          <p:nvPr/>
        </p:nvSpPr>
        <p:spPr>
          <a:xfrm>
            <a:off x="2801140" y="3405845"/>
            <a:ext cx="288554" cy="2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7" name="Straight Arrow Connector 18"/>
          <p:cNvSpPr/>
          <p:nvPr/>
        </p:nvSpPr>
        <p:spPr>
          <a:xfrm>
            <a:off x="3699461" y="3415710"/>
            <a:ext cx="251630" cy="23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79" name="Table 19"/>
          <p:cNvGraphicFramePr/>
          <p:nvPr/>
        </p:nvGraphicFramePr>
        <p:xfrm>
          <a:off x="1088245" y="2119262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0" name="Table 20"/>
          <p:cNvGraphicFramePr/>
          <p:nvPr/>
        </p:nvGraphicFramePr>
        <p:xfrm>
          <a:off x="4914900" y="1661128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1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82" name="Table 22"/>
          <p:cNvGraphicFramePr/>
          <p:nvPr/>
        </p:nvGraphicFramePr>
        <p:xfrm>
          <a:off x="271719" y="401924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 27"/>
          <p:cNvGraphicFramePr/>
          <p:nvPr/>
        </p:nvGraphicFramePr>
        <p:xfrm>
          <a:off x="4694646" y="400961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C8EBA19-EC2C-3133-619A-A5595444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Alarm Network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 advAuto="0"/>
      <p:bldP spid="580" grpId="0" animBg="1" advAuto="0"/>
      <p:bldP spid="581" grpId="0" animBg="1" advAuto="0"/>
      <p:bldP spid="582" grpId="0" animBg="1" advAuto="0"/>
      <p:bldP spid="583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3" name="Table 27"/>
          <p:cNvGraphicFramePr/>
          <p:nvPr/>
        </p:nvGraphicFramePr>
        <p:xfrm>
          <a:off x="4775034" y="276366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4" name="Table 22"/>
          <p:cNvGraphicFramePr/>
          <p:nvPr/>
        </p:nvGraphicFramePr>
        <p:xfrm>
          <a:off x="369963" y="277329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5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86" name="Table 20"/>
          <p:cNvGraphicFramePr/>
          <p:nvPr/>
        </p:nvGraphicFramePr>
        <p:xfrm>
          <a:off x="4914900" y="1327753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87" name="Table 19"/>
          <p:cNvGraphicFramePr/>
          <p:nvPr/>
        </p:nvGraphicFramePr>
        <p:xfrm>
          <a:off x="972571" y="1337278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88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49" y="975413"/>
            <a:ext cx="2000249" cy="1330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Oval 4"/>
          <p:cNvGrpSpPr/>
          <p:nvPr/>
        </p:nvGrpSpPr>
        <p:grpSpPr>
          <a:xfrm>
            <a:off x="2228850" y="1689497"/>
            <a:ext cx="1143000" cy="571500"/>
            <a:chOff x="0" y="0"/>
            <a:chExt cx="3048000" cy="1524000"/>
          </a:xfrm>
        </p:grpSpPr>
        <p:sp>
          <p:nvSpPr>
            <p:cNvPr id="689" name="Oval"/>
            <p:cNvSpPr/>
            <p:nvPr/>
          </p:nvSpPr>
          <p:spPr>
            <a:xfrm>
              <a:off x="0" y="0"/>
              <a:ext cx="3048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 b="1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90" name="Burglary"/>
            <p:cNvSpPr txBox="1"/>
            <p:nvPr/>
          </p:nvSpPr>
          <p:spPr>
            <a:xfrm>
              <a:off x="446368" y="392669"/>
              <a:ext cx="215526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Burglary</a:t>
              </a:r>
            </a:p>
          </p:txBody>
        </p:sp>
      </p:grpSp>
      <p:grpSp>
        <p:nvGrpSpPr>
          <p:cNvPr id="694" name="Oval 5"/>
          <p:cNvGrpSpPr/>
          <p:nvPr/>
        </p:nvGrpSpPr>
        <p:grpSpPr>
          <a:xfrm>
            <a:off x="3600450" y="1689497"/>
            <a:ext cx="1085850" cy="628650"/>
            <a:chOff x="0" y="0"/>
            <a:chExt cx="2895600" cy="1676400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2895600" cy="16764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93" name="Earthqk"/>
            <p:cNvSpPr txBox="1"/>
            <p:nvPr/>
          </p:nvSpPr>
          <p:spPr>
            <a:xfrm>
              <a:off x="424048" y="468869"/>
              <a:ext cx="204750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Earthqk</a:t>
              </a:r>
            </a:p>
          </p:txBody>
        </p:sp>
      </p:grpSp>
      <p:grpSp>
        <p:nvGrpSpPr>
          <p:cNvPr id="697" name="Oval 6"/>
          <p:cNvGrpSpPr/>
          <p:nvPr/>
        </p:nvGrpSpPr>
        <p:grpSpPr>
          <a:xfrm>
            <a:off x="2971800" y="2432447"/>
            <a:ext cx="857250" cy="742950"/>
            <a:chOff x="0" y="0"/>
            <a:chExt cx="2286000" cy="1981200"/>
          </a:xfrm>
        </p:grpSpPr>
        <p:sp>
          <p:nvSpPr>
            <p:cNvPr id="695" name="Oval"/>
            <p:cNvSpPr/>
            <p:nvPr/>
          </p:nvSpPr>
          <p:spPr>
            <a:xfrm>
              <a:off x="0" y="0"/>
              <a:ext cx="2286000" cy="1981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Alarm"/>
            <p:cNvSpPr txBox="1"/>
            <p:nvPr/>
          </p:nvSpPr>
          <p:spPr>
            <a:xfrm>
              <a:off x="334776" y="621267"/>
              <a:ext cx="161645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Alarm</a:t>
              </a:r>
            </a:p>
          </p:txBody>
        </p:sp>
      </p:grpSp>
      <p:grpSp>
        <p:nvGrpSpPr>
          <p:cNvPr id="700" name="Oval 7"/>
          <p:cNvGrpSpPr/>
          <p:nvPr/>
        </p:nvGrpSpPr>
        <p:grpSpPr>
          <a:xfrm>
            <a:off x="2114550" y="3232547"/>
            <a:ext cx="800100" cy="673895"/>
            <a:chOff x="0" y="0"/>
            <a:chExt cx="2133600" cy="1797052"/>
          </a:xfrm>
        </p:grpSpPr>
        <p:sp>
          <p:nvSpPr>
            <p:cNvPr id="698" name="Oval"/>
            <p:cNvSpPr/>
            <p:nvPr/>
          </p:nvSpPr>
          <p:spPr>
            <a:xfrm>
              <a:off x="0" y="0"/>
              <a:ext cx="2133600" cy="17970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John calls"/>
            <p:cNvSpPr txBox="1"/>
            <p:nvPr/>
          </p:nvSpPr>
          <p:spPr>
            <a:xfrm>
              <a:off x="312459" y="252194"/>
              <a:ext cx="1508685" cy="12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John calls</a:t>
              </a:r>
            </a:p>
          </p:txBody>
        </p:sp>
      </p:grpSp>
      <p:grpSp>
        <p:nvGrpSpPr>
          <p:cNvPr id="703" name="Oval 8"/>
          <p:cNvGrpSpPr/>
          <p:nvPr/>
        </p:nvGrpSpPr>
        <p:grpSpPr>
          <a:xfrm>
            <a:off x="3829050" y="3232547"/>
            <a:ext cx="800100" cy="685800"/>
            <a:chOff x="0" y="0"/>
            <a:chExt cx="2133600" cy="1828800"/>
          </a:xfrm>
        </p:grpSpPr>
        <p:sp>
          <p:nvSpPr>
            <p:cNvPr id="701" name="Oval"/>
            <p:cNvSpPr/>
            <p:nvPr/>
          </p:nvSpPr>
          <p:spPr>
            <a:xfrm>
              <a:off x="0" y="0"/>
              <a:ext cx="2133600" cy="1828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Mary calls"/>
            <p:cNvSpPr txBox="1"/>
            <p:nvPr/>
          </p:nvSpPr>
          <p:spPr>
            <a:xfrm>
              <a:off x="312459" y="268072"/>
              <a:ext cx="1508685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Mary calls</a:t>
              </a:r>
            </a:p>
          </p:txBody>
        </p:sp>
      </p:grpSp>
      <p:sp>
        <p:nvSpPr>
          <p:cNvPr id="716" name="Straight Arrow Connector 10"/>
          <p:cNvSpPr/>
          <p:nvPr/>
        </p:nvSpPr>
        <p:spPr>
          <a:xfrm>
            <a:off x="3001176" y="2252577"/>
            <a:ext cx="165751" cy="228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7" name="Straight Arrow Connector 12"/>
          <p:cNvSpPr/>
          <p:nvPr/>
        </p:nvSpPr>
        <p:spPr>
          <a:xfrm>
            <a:off x="3675674" y="2288526"/>
            <a:ext cx="203333" cy="218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8" name="Straight Arrow Connector 16"/>
          <p:cNvSpPr/>
          <p:nvPr/>
        </p:nvSpPr>
        <p:spPr>
          <a:xfrm>
            <a:off x="2801140" y="3072470"/>
            <a:ext cx="288554" cy="2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9" name="Straight Arrow Connector 18"/>
          <p:cNvSpPr/>
          <p:nvPr/>
        </p:nvSpPr>
        <p:spPr>
          <a:xfrm>
            <a:off x="3699461" y="3082335"/>
            <a:ext cx="251630" cy="23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graphicFrame>
        <p:nvGraphicFramePr>
          <p:cNvPr id="708" name="Table 19"/>
          <p:cNvGraphicFramePr/>
          <p:nvPr/>
        </p:nvGraphicFramePr>
        <p:xfrm>
          <a:off x="972571" y="1337278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9" name="Table 20"/>
          <p:cNvGraphicFramePr/>
          <p:nvPr/>
        </p:nvGraphicFramePr>
        <p:xfrm>
          <a:off x="4914900" y="1327753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0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11" name="Table 22"/>
          <p:cNvGraphicFramePr/>
          <p:nvPr/>
        </p:nvGraphicFramePr>
        <p:xfrm>
          <a:off x="369963" y="277329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2" name="Table 27"/>
          <p:cNvGraphicFramePr/>
          <p:nvPr/>
        </p:nvGraphicFramePr>
        <p:xfrm>
          <a:off x="4775034" y="276366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4808591"/>
            <a:ext cx="2681237" cy="2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5109392"/>
            <a:ext cx="5682259" cy="2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7" descr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5410193"/>
            <a:ext cx="3048248" cy="17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 animBg="1" advAuto="0"/>
      <p:bldP spid="709" grpId="0" animBg="1" advAuto="0"/>
      <p:bldP spid="710" grpId="0" animBg="1" advAuto="0"/>
      <p:bldP spid="711" grpId="0" animBg="1" advAuto="0"/>
      <p:bldP spid="712" grpId="0" animBg="1" advAuto="0"/>
      <p:bldP spid="714" grpId="0" animBg="1" advAuto="0"/>
      <p:bldP spid="715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Causal direction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5D35DB-AED2-4931-25EF-84216FFC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</a:t>
            </a:r>
          </a:p>
        </p:txBody>
      </p:sp>
      <p:grpSp>
        <p:nvGrpSpPr>
          <p:cNvPr id="593" name="Oval 4"/>
          <p:cNvGrpSpPr/>
          <p:nvPr/>
        </p:nvGrpSpPr>
        <p:grpSpPr>
          <a:xfrm>
            <a:off x="685800" y="3429000"/>
            <a:ext cx="571500" cy="571500"/>
            <a:chOff x="0" y="0"/>
            <a:chExt cx="1524000" cy="1524000"/>
          </a:xfrm>
        </p:grpSpPr>
        <p:sp>
          <p:nvSpPr>
            <p:cNvPr id="59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92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596" name="Oval 5"/>
          <p:cNvGrpSpPr/>
          <p:nvPr/>
        </p:nvGrpSpPr>
        <p:grpSpPr>
          <a:xfrm>
            <a:off x="685800" y="4686300"/>
            <a:ext cx="571500" cy="571500"/>
            <a:chOff x="0" y="0"/>
            <a:chExt cx="1524000" cy="1524000"/>
          </a:xfrm>
        </p:grpSpPr>
        <p:sp>
          <p:nvSpPr>
            <p:cNvPr id="59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95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607" name="AutoShape 6"/>
          <p:cNvSpPr/>
          <p:nvPr/>
        </p:nvSpPr>
        <p:spPr>
          <a:xfrm>
            <a:off x="971550" y="4010025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800" h="21600" extrusionOk="0">
                <a:moveTo>
                  <a:pt x="10800" y="0"/>
                </a:moveTo>
                <a:cubicBezTo>
                  <a:pt x="0" y="7200"/>
                  <a:pt x="-1080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98" name="Group 7"/>
          <p:cNvGraphicFramePr/>
          <p:nvPr/>
        </p:nvGraphicFramePr>
        <p:xfrm>
          <a:off x="1900238" y="3052763"/>
          <a:ext cx="1406468" cy="752476"/>
        </p:xfrm>
        <a:graphic>
          <a:graphicData uri="http://schemas.openxmlformats.org/drawingml/2006/table">
            <a:tbl>
              <a:tblPr/>
              <a:tblGrid>
                <a:gridCol w="75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9" name="Group 19"/>
          <p:cNvGraphicFramePr/>
          <p:nvPr/>
        </p:nvGraphicFramePr>
        <p:xfrm>
          <a:off x="1614488" y="4371975"/>
          <a:ext cx="2125005" cy="627522"/>
        </p:xfrm>
        <a:graphic>
          <a:graphicData uri="http://schemas.openxmlformats.org/drawingml/2006/table">
            <a:tbl>
              <a:tblPr/>
              <a:tblGrid>
                <a:gridCol w="7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76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0" name="Group 33"/>
          <p:cNvGraphicFramePr/>
          <p:nvPr/>
        </p:nvGraphicFramePr>
        <p:xfrm>
          <a:off x="1614488" y="5210175"/>
          <a:ext cx="2144055" cy="646572"/>
        </p:xfrm>
        <a:graphic>
          <a:graphicData uri="http://schemas.openxmlformats.org/drawingml/2006/table">
            <a:tbl>
              <a:tblPr/>
              <a:tblGrid>
                <a:gridCol w="74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286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1" name="Group 46"/>
          <p:cNvGraphicFramePr/>
          <p:nvPr/>
        </p:nvGraphicFramePr>
        <p:xfrm>
          <a:off x="4646210" y="4171950"/>
          <a:ext cx="2378292" cy="1459996"/>
        </p:xfrm>
        <a:graphic>
          <a:graphicData uri="http://schemas.openxmlformats.org/drawingml/2006/table">
            <a:tbl>
              <a:tblPr/>
              <a:tblGrid>
                <a:gridCol w="827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32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232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02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352" y="1876425"/>
            <a:ext cx="3982129" cy="1669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928" y="1859707"/>
            <a:ext cx="1651499" cy="159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6309" y="2777099"/>
            <a:ext cx="479130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93" y="4067979"/>
            <a:ext cx="696315" cy="22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519" y="3883223"/>
            <a:ext cx="721825" cy="224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B4DE11-16FF-5242-B4AD-4AB64D794C15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2514600" y="76200"/>
            <a:ext cx="419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AI</a:t>
            </a:r>
            <a:r>
              <a:rPr kumimoji="0" 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intelligent systems in the real world</a:t>
            </a: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 flipH="1">
            <a:off x="2095500" y="1030307"/>
            <a:ext cx="2514600" cy="1636693"/>
          </a:xfrm>
          <a:prstGeom prst="straightConnector1">
            <a:avLst/>
          </a:prstGeom>
          <a:noFill/>
          <a:ln w="57150" cap="flat" cmpd="sng" algn="ctr">
            <a:solidFill>
              <a:srgbClr val="C147B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TextBox 17"/>
          <p:cNvSpPr txBox="1"/>
          <p:nvPr/>
        </p:nvSpPr>
        <p:spPr>
          <a:xfrm>
            <a:off x="228600" y="1066800"/>
            <a:ext cx="2590800" cy="954107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 w="76200" cmpd="tri">
            <a:solidFill>
              <a:srgbClr val="000000"/>
            </a:solidFill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63500">
                    <a:srgbClr val="8DC6FF">
                      <a:alpha val="75000"/>
                    </a:srgbClr>
                  </a:glow>
                </a:effectLst>
                <a:uLnTx/>
                <a:uFillTx/>
                <a:latin typeface="Apple Chancery"/>
                <a:cs typeface="Apple Chancery"/>
              </a:rPr>
              <a:t>The world has things in it!!</a:t>
            </a:r>
          </a:p>
        </p:txBody>
      </p:sp>
      <p:sp>
        <p:nvSpPr>
          <p:cNvPr id="19" name="TextBox 6"/>
          <p:cNvSpPr txBox="1">
            <a:spLocks noChangeArrowheads="1"/>
          </p:cNvSpPr>
          <p:nvPr/>
        </p:nvSpPr>
        <p:spPr bwMode="auto">
          <a:xfrm>
            <a:off x="0" y="2667000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first-order logic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72" y="3190220"/>
            <a:ext cx="1894656" cy="2537691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3352800" y="6320135"/>
            <a:ext cx="499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Stuart Russell: “Unifying Logic and AI”</a:t>
            </a:r>
          </a:p>
        </p:txBody>
      </p:sp>
    </p:spTree>
    <p:extLst>
      <p:ext uri="{BB962C8B-B14F-4D97-AF65-F5344CB8AC3E}">
        <p14:creationId xmlns:p14="http://schemas.microsoft.com/office/powerpoint/2010/main" val="887621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Reverse causality?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94B14-6C9C-CC06-F353-71EBDEEE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Traffic</a:t>
            </a:r>
          </a:p>
        </p:txBody>
      </p:sp>
      <p:grpSp>
        <p:nvGrpSpPr>
          <p:cNvPr id="613" name="Oval 4"/>
          <p:cNvGrpSpPr/>
          <p:nvPr/>
        </p:nvGrpSpPr>
        <p:grpSpPr>
          <a:xfrm>
            <a:off x="685800" y="3433763"/>
            <a:ext cx="571500" cy="571500"/>
            <a:chOff x="0" y="0"/>
            <a:chExt cx="1524000" cy="1524000"/>
          </a:xfrm>
        </p:grpSpPr>
        <p:sp>
          <p:nvSpPr>
            <p:cNvPr id="61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612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grpSp>
        <p:nvGrpSpPr>
          <p:cNvPr id="616" name="Oval 5"/>
          <p:cNvGrpSpPr/>
          <p:nvPr/>
        </p:nvGrpSpPr>
        <p:grpSpPr>
          <a:xfrm>
            <a:off x="685800" y="4691063"/>
            <a:ext cx="571500" cy="571500"/>
            <a:chOff x="0" y="0"/>
            <a:chExt cx="1524000" cy="1524000"/>
          </a:xfrm>
        </p:grpSpPr>
        <p:sp>
          <p:nvSpPr>
            <p:cNvPr id="61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615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sp>
        <p:nvSpPr>
          <p:cNvPr id="626" name="AutoShape 6"/>
          <p:cNvSpPr/>
          <p:nvPr/>
        </p:nvSpPr>
        <p:spPr>
          <a:xfrm>
            <a:off x="971550" y="4014788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618" name="Group 7"/>
          <p:cNvGraphicFramePr/>
          <p:nvPr/>
        </p:nvGraphicFramePr>
        <p:xfrm>
          <a:off x="1900237" y="3152775"/>
          <a:ext cx="1450240" cy="750134"/>
        </p:xfrm>
        <a:graphic>
          <a:graphicData uri="http://schemas.openxmlformats.org/drawingml/2006/table">
            <a:tbl>
              <a:tblPr/>
              <a:tblGrid>
                <a:gridCol w="773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9" name="Group 18"/>
          <p:cNvGraphicFramePr/>
          <p:nvPr/>
        </p:nvGraphicFramePr>
        <p:xfrm>
          <a:off x="1614488" y="4376738"/>
          <a:ext cx="2132008" cy="670012"/>
        </p:xfrm>
        <a:graphic>
          <a:graphicData uri="http://schemas.openxmlformats.org/drawingml/2006/table">
            <a:tbl>
              <a:tblPr/>
              <a:tblGrid>
                <a:gridCol w="74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006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0" name="Group 31"/>
          <p:cNvGraphicFramePr/>
          <p:nvPr/>
        </p:nvGraphicFramePr>
        <p:xfrm>
          <a:off x="1614488" y="5214938"/>
          <a:ext cx="2151057" cy="689062"/>
        </p:xfrm>
        <a:graphic>
          <a:graphicData uri="http://schemas.openxmlformats.org/drawingml/2006/table">
            <a:tbl>
              <a:tblPr/>
              <a:tblGrid>
                <a:gridCol w="74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53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1/7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6/7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1" name="Group 44"/>
          <p:cNvGraphicFramePr/>
          <p:nvPr/>
        </p:nvGraphicFramePr>
        <p:xfrm>
          <a:off x="4562475" y="4164806"/>
          <a:ext cx="2342138" cy="1534910"/>
        </p:xfrm>
        <a:graphic>
          <a:graphicData uri="http://schemas.openxmlformats.org/drawingml/2006/table">
            <a:tbl>
              <a:tblPr/>
              <a:tblGrid>
                <a:gridCol w="814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02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43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43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22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0" y="1828800"/>
            <a:ext cx="7200900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615" y="2900881"/>
            <a:ext cx="472283" cy="22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519" y="3883223"/>
            <a:ext cx="721825" cy="224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042" y="4076734"/>
            <a:ext cx="696315" cy="224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" grpId="0" animBg="1" advAuto="0"/>
      <p:bldP spid="616" grpId="0" animBg="1" advAuto="0"/>
      <p:bldP spid="626" grpId="0" animBg="1" advAuto="0"/>
      <p:bldP spid="618" grpId="0" animBg="1" advAuto="0"/>
      <p:bldP spid="619" grpId="0" animBg="1" advAuto="0"/>
      <p:bldP spid="620" grpId="0" animBg="1" advAuto="0"/>
      <p:bldP spid="621" grpId="0" animBg="1" advAuto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Bayesian networks reflect the true causal patterns:</a:t>
            </a:r>
          </a:p>
          <a:p>
            <a:pPr lvl="1"/>
            <a:r>
              <a:rPr lang="en-US" dirty="0"/>
              <a:t>Often simpler (nodes have fewer parents)</a:t>
            </a:r>
          </a:p>
          <a:p>
            <a:pPr lvl="1"/>
            <a:r>
              <a:rPr lang="en-US" dirty="0"/>
              <a:t>Often easier to think about</a:t>
            </a:r>
          </a:p>
          <a:p>
            <a:pPr lvl="1"/>
            <a:r>
              <a:rPr lang="en-US" dirty="0"/>
              <a:t>Often easier to elicit from experts</a:t>
            </a:r>
          </a:p>
          <a:p>
            <a:r>
              <a:rPr lang="en-US" dirty="0"/>
              <a:t>BNs need not actually be causal</a:t>
            </a:r>
          </a:p>
          <a:p>
            <a:pPr lvl="1"/>
            <a:r>
              <a:rPr lang="en-US" dirty="0"/>
              <a:t>Sometimes no causal net exists over the domain (especially if variables are missing), e.g. consider the variables Traffic and </a:t>
            </a:r>
            <a:r>
              <a:rPr lang="en-US" dirty="0" err="1"/>
              <a:t>AirlineDelay</a:t>
            </a:r>
            <a:endParaRPr lang="en-US" dirty="0">
              <a:sym typeface="Calibri"/>
            </a:endParaRPr>
          </a:p>
          <a:p>
            <a:pPr lvl="1"/>
            <a:r>
              <a:rPr lang="en-US" dirty="0"/>
              <a:t>End up with arrows that reflect correlation, not causation</a:t>
            </a:r>
          </a:p>
          <a:p>
            <a:r>
              <a:rPr lang="en-US" dirty="0"/>
              <a:t>What do the arrows really mean?</a:t>
            </a:r>
          </a:p>
          <a:p>
            <a:pPr lvl="1"/>
            <a:r>
              <a:rPr lang="en-US" dirty="0"/>
              <a:t>Topology may happen to encode causal structure; </a:t>
            </a:r>
            <a:r>
              <a:rPr lang="en-US" dirty="0">
                <a:sym typeface="Avenir Next"/>
              </a:rPr>
              <a:t>Topology really encodes conditional independence</a:t>
            </a:r>
          </a:p>
        </p:txBody>
      </p:sp>
      <p:sp>
        <p:nvSpPr>
          <p:cNvPr id="629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Causality?</a:t>
            </a:r>
          </a:p>
        </p:txBody>
      </p:sp>
      <p:pic>
        <p:nvPicPr>
          <p:cNvPr id="631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9" y="5804618"/>
            <a:ext cx="7116320" cy="40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 build="p" animBg="1" advAuto="0"/>
      <p:bldP spid="631" grpId="0" animBg="1" advAuto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how a Bayesian network encodes a joint distribution</a:t>
            </a:r>
          </a:p>
          <a:p>
            <a:r>
              <a:rPr lang="en-US" dirty="0"/>
              <a:t>Inference: How to answer numerical queries regarding marginal distribution of a variable given observations</a:t>
            </a:r>
          </a:p>
          <a:p>
            <a:r>
              <a:rPr lang="en-US" dirty="0"/>
              <a:t>Learning: How to estimate parameters from data</a:t>
            </a:r>
          </a:p>
          <a:p>
            <a:r>
              <a:rPr lang="en-US" dirty="0"/>
              <a:t>Structure learning: how to learn graphs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4A8C0-7DB3-4394-508E-297D4A00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Obvious problems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Obvious problems:</a:t>
            </a:r>
          </a:p>
          <a:p>
            <a:pPr lvl="1"/>
            <a:r>
              <a:rPr lang="en-US"/>
              <a:t>Worst-case time complexity O(dn) </a:t>
            </a:r>
          </a:p>
          <a:p>
            <a:pPr lvl="1"/>
            <a:r>
              <a:rPr lang="en-US"/>
              <a:t>Space complexity O(dn) to store the joint distribution</a:t>
            </a:r>
          </a:p>
          <a:p>
            <a:pPr lvl="1"/>
            <a:r>
              <a:rPr lang="en-US"/>
              <a:t>Sample complexity (need many examples to estimate probabilities for full joint)</a:t>
            </a:r>
          </a:p>
          <a:p>
            <a:r>
              <a:rPr lang="en-US"/>
              <a:t>Need new way of specifying the joint distribution!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AAEE60-37F4-8B05-9647-7427373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31264193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6302" indent="-226302" defTabSz="272415">
              <a:spcBef>
                <a:spcPts val="1275"/>
              </a:spcBef>
              <a:defRPr sz="4224"/>
            </a:pPr>
            <a:r>
              <a:t>Definition of Bayes net given the graph,:</a:t>
            </a:r>
            <a:br/>
            <a:br/>
            <a:endParaRPr sz="1056">
              <a:solidFill>
                <a:srgbClr val="000000"/>
              </a:solidFill>
            </a:endParaRP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This assumes that a node is conditionally independent of other ancestors given its parents </a:t>
            </a: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Often additional conditional independences, which can be read off the graph</a:t>
            </a:r>
            <a:endParaRPr sz="792">
              <a:solidFill>
                <a:srgbClr val="000000"/>
              </a:solidFill>
            </a:endParaRP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Important for modeling: understand assumptions made when choosing a Bayes net graphical structure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EA64E-DA57-6EB2-7E5C-0811BA9B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Nets: Assumptions</a:t>
            </a:r>
          </a:p>
        </p:txBody>
      </p:sp>
      <p:pic>
        <p:nvPicPr>
          <p:cNvPr id="348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592" y="1859113"/>
            <a:ext cx="6648187" cy="414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/>
            <a:r>
              <a:rPr lang="en-US" dirty="0"/>
              <a:t>Consider this chain shaped Bayesian Network</a:t>
            </a:r>
            <a:r>
              <a:rPr dirty="0"/>
              <a:t>:</a:t>
            </a:r>
          </a:p>
          <a:p>
            <a:pPr marL="257162" indent="-257162"/>
            <a:endParaRPr dirty="0"/>
          </a:p>
          <a:p>
            <a:pPr marL="257162" indent="-257162"/>
            <a:endParaRPr dirty="0"/>
          </a:p>
          <a:p>
            <a:pPr marL="257162" indent="-257162"/>
            <a:endParaRPr dirty="0"/>
          </a:p>
          <a:p>
            <a:pPr marL="257162" indent="-257162"/>
            <a:r>
              <a:rPr lang="en-US" dirty="0"/>
              <a:t>What</a:t>
            </a:r>
            <a:r>
              <a:rPr dirty="0"/>
              <a:t> conditional independence</a:t>
            </a:r>
            <a:r>
              <a:rPr lang="en-US" dirty="0"/>
              <a:t> structures do we have</a:t>
            </a:r>
            <a:r>
              <a:rPr dirty="0"/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F078D-7D16-69EB-37DB-282B7749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68" name="Group 1"/>
          <p:cNvGrpSpPr/>
          <p:nvPr/>
        </p:nvGrpSpPr>
        <p:grpSpPr>
          <a:xfrm>
            <a:off x="2450306" y="3198005"/>
            <a:ext cx="4243388" cy="628650"/>
            <a:chOff x="0" y="0"/>
            <a:chExt cx="11315700" cy="1676400"/>
          </a:xfrm>
        </p:grpSpPr>
        <p:grpSp>
          <p:nvGrpSpPr>
            <p:cNvPr id="355" name="Oval 4"/>
            <p:cNvGrpSpPr/>
            <p:nvPr/>
          </p:nvGrpSpPr>
          <p:grpSpPr>
            <a:xfrm>
              <a:off x="-1" y="0"/>
              <a:ext cx="1676401" cy="1676400"/>
              <a:chOff x="0" y="0"/>
              <a:chExt cx="1676400" cy="1676400"/>
            </a:xfrm>
          </p:grpSpPr>
          <p:sp>
            <p:nvSpPr>
              <p:cNvPr id="353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54" name="X"/>
              <p:cNvSpPr txBox="1"/>
              <p:nvPr/>
            </p:nvSpPr>
            <p:spPr>
              <a:xfrm>
                <a:off x="559917" y="314981"/>
                <a:ext cx="556563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X</a:t>
                </a:r>
              </a:p>
            </p:txBody>
          </p:sp>
        </p:grpSp>
        <p:grpSp>
          <p:nvGrpSpPr>
            <p:cNvPr id="358" name="Oval 5"/>
            <p:cNvGrpSpPr/>
            <p:nvPr/>
          </p:nvGrpSpPr>
          <p:grpSpPr>
            <a:xfrm>
              <a:off x="3352800" y="0"/>
              <a:ext cx="1676400" cy="1676400"/>
              <a:chOff x="0" y="0"/>
              <a:chExt cx="1676400" cy="1676400"/>
            </a:xfrm>
          </p:grpSpPr>
          <p:sp>
            <p:nvSpPr>
              <p:cNvPr id="356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57" name="Y"/>
              <p:cNvSpPr txBox="1"/>
              <p:nvPr/>
            </p:nvSpPr>
            <p:spPr>
              <a:xfrm>
                <a:off x="570603" y="314981"/>
                <a:ext cx="535192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Y</a:t>
                </a:r>
              </a:p>
            </p:txBody>
          </p:sp>
        </p:grpSp>
        <p:grpSp>
          <p:nvGrpSpPr>
            <p:cNvPr id="361" name="Oval 6"/>
            <p:cNvGrpSpPr/>
            <p:nvPr/>
          </p:nvGrpSpPr>
          <p:grpSpPr>
            <a:xfrm>
              <a:off x="6496050" y="0"/>
              <a:ext cx="1676400" cy="1676400"/>
              <a:chOff x="0" y="0"/>
              <a:chExt cx="1676400" cy="1676400"/>
            </a:xfrm>
          </p:grpSpPr>
          <p:sp>
            <p:nvSpPr>
              <p:cNvPr id="359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60" name="Z"/>
              <p:cNvSpPr txBox="1"/>
              <p:nvPr/>
            </p:nvSpPr>
            <p:spPr>
              <a:xfrm>
                <a:off x="577019" y="314981"/>
                <a:ext cx="522365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Z</a:t>
                </a:r>
              </a:p>
            </p:txBody>
          </p:sp>
        </p:grpSp>
        <p:sp>
          <p:nvSpPr>
            <p:cNvPr id="362" name="AutoShape 7"/>
            <p:cNvSpPr/>
            <p:nvPr/>
          </p:nvSpPr>
          <p:spPr>
            <a:xfrm>
              <a:off x="1715691" y="838200"/>
              <a:ext cx="1597820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63" name="AutoShape 8"/>
            <p:cNvSpPr/>
            <p:nvPr/>
          </p:nvSpPr>
          <p:spPr>
            <a:xfrm>
              <a:off x="5068492" y="838200"/>
              <a:ext cx="138826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grpSp>
          <p:nvGrpSpPr>
            <p:cNvPr id="366" name="Oval 9"/>
            <p:cNvGrpSpPr/>
            <p:nvPr/>
          </p:nvGrpSpPr>
          <p:grpSpPr>
            <a:xfrm>
              <a:off x="9639300" y="0"/>
              <a:ext cx="1676400" cy="1676400"/>
              <a:chOff x="0" y="0"/>
              <a:chExt cx="1676400" cy="1676400"/>
            </a:xfrm>
          </p:grpSpPr>
          <p:sp>
            <p:nvSpPr>
              <p:cNvPr id="364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65" name="W"/>
              <p:cNvSpPr txBox="1"/>
              <p:nvPr/>
            </p:nvSpPr>
            <p:spPr>
              <a:xfrm>
                <a:off x="427405" y="314981"/>
                <a:ext cx="821595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W</a:t>
                </a:r>
              </a:p>
            </p:txBody>
          </p:sp>
        </p:grpSp>
        <p:sp>
          <p:nvSpPr>
            <p:cNvPr id="367" name="AutoShape 8"/>
            <p:cNvSpPr/>
            <p:nvPr/>
          </p:nvSpPr>
          <p:spPr>
            <a:xfrm>
              <a:off x="8211742" y="838200"/>
              <a:ext cx="138826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Important question about a BN: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Are two nodes independent given certain evidence?</a:t>
            </a: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If yes, can prove using algebra (tedious in general). If no, can prove with a counter example</a:t>
            </a: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Example:</a:t>
            </a:r>
            <a:br>
              <a:rPr dirty="0"/>
            </a:br>
            <a:br>
              <a:rPr dirty="0"/>
            </a:br>
            <a:br>
              <a:rPr dirty="0"/>
            </a:b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Question: are X and Z necessarily independent?</a:t>
            </a:r>
            <a:endParaRPr dirty="0">
              <a:solidFill>
                <a:srgbClr val="000000"/>
              </a:solidFill>
            </a:endParaRPr>
          </a:p>
          <a:p>
            <a:pPr marL="520722" lvl="2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Answer: no.  Example: low pressure causes rain, which causes traffic.</a:t>
            </a:r>
            <a:endParaRPr sz="1278" dirty="0">
              <a:solidFill>
                <a:srgbClr val="000000"/>
              </a:solidFill>
            </a:endParaRPr>
          </a:p>
          <a:p>
            <a:pPr marL="520722" lvl="2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X can influence Z, Z can influence X (via Y)</a:t>
            </a:r>
          </a:p>
        </p:txBody>
      </p:sp>
      <p:sp>
        <p:nvSpPr>
          <p:cNvPr id="37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Independence in a BN</a:t>
            </a:r>
          </a:p>
        </p:txBody>
      </p:sp>
      <p:grpSp>
        <p:nvGrpSpPr>
          <p:cNvPr id="374" name="Oval 4"/>
          <p:cNvGrpSpPr/>
          <p:nvPr/>
        </p:nvGrpSpPr>
        <p:grpSpPr>
          <a:xfrm>
            <a:off x="3371850" y="3495675"/>
            <a:ext cx="457200" cy="457200"/>
            <a:chOff x="0" y="0"/>
            <a:chExt cx="1219200" cy="1219200"/>
          </a:xfrm>
        </p:grpSpPr>
        <p:sp>
          <p:nvSpPr>
            <p:cNvPr id="372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3" name="X"/>
            <p:cNvSpPr txBox="1"/>
            <p:nvPr/>
          </p:nvSpPr>
          <p:spPr>
            <a:xfrm>
              <a:off x="331317" y="86381"/>
              <a:ext cx="556563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X</a:t>
              </a:r>
            </a:p>
          </p:txBody>
        </p:sp>
      </p:grpSp>
      <p:grpSp>
        <p:nvGrpSpPr>
          <p:cNvPr id="377" name="Oval 5"/>
          <p:cNvGrpSpPr/>
          <p:nvPr/>
        </p:nvGrpSpPr>
        <p:grpSpPr>
          <a:xfrm>
            <a:off x="4286250" y="3495675"/>
            <a:ext cx="457200" cy="457200"/>
            <a:chOff x="0" y="0"/>
            <a:chExt cx="1219200" cy="1219200"/>
          </a:xfrm>
        </p:grpSpPr>
        <p:sp>
          <p:nvSpPr>
            <p:cNvPr id="375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6" name="Y"/>
            <p:cNvSpPr txBox="1"/>
            <p:nvPr/>
          </p:nvSpPr>
          <p:spPr>
            <a:xfrm>
              <a:off x="342003" y="863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Y</a:t>
              </a:r>
            </a:p>
          </p:txBody>
        </p:sp>
      </p:grpSp>
      <p:grpSp>
        <p:nvGrpSpPr>
          <p:cNvPr id="380" name="Oval 6"/>
          <p:cNvGrpSpPr/>
          <p:nvPr/>
        </p:nvGrpSpPr>
        <p:grpSpPr>
          <a:xfrm>
            <a:off x="5143500" y="3495675"/>
            <a:ext cx="457200" cy="457200"/>
            <a:chOff x="0" y="0"/>
            <a:chExt cx="1219200" cy="1219200"/>
          </a:xfrm>
        </p:grpSpPr>
        <p:sp>
          <p:nvSpPr>
            <p:cNvPr id="378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9" name="Z"/>
            <p:cNvSpPr txBox="1"/>
            <p:nvPr/>
          </p:nvSpPr>
          <p:spPr>
            <a:xfrm>
              <a:off x="348419" y="86381"/>
              <a:ext cx="522365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Z</a:t>
              </a:r>
            </a:p>
          </p:txBody>
        </p:sp>
      </p:grpSp>
      <p:sp>
        <p:nvSpPr>
          <p:cNvPr id="383" name="AutoShape 7"/>
          <p:cNvSpPr/>
          <p:nvPr/>
        </p:nvSpPr>
        <p:spPr>
          <a:xfrm>
            <a:off x="3838575" y="3724275"/>
            <a:ext cx="4381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84" name="AutoShape 8"/>
          <p:cNvSpPr/>
          <p:nvPr/>
        </p:nvSpPr>
        <p:spPr>
          <a:xfrm>
            <a:off x="4752975" y="3724275"/>
            <a:ext cx="3810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 bldLvl="5" animBg="1" advAuto="0"/>
      <p:bldP spid="374" grpId="0" animBg="1" advAuto="0"/>
      <p:bldP spid="377" grpId="0" animBg="1" advAuto="0"/>
      <p:bldP spid="380" grpId="0" animBg="1" advAuto="0"/>
      <p:bldP spid="383" grpId="0" animBg="1" advAuto="0"/>
      <p:bldP spid="384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FCE06-ECAA-B2E2-219F-76988E96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D-separation: a condition / algorithm for answering queries about independence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C3728-091D-F180-F8F9-66278DF3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conditional independence via D-separation</a:t>
            </a:r>
          </a:p>
        </p:txBody>
      </p:sp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18" y="3686729"/>
            <a:ext cx="4009363" cy="29602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Oval 4">
            <a:extLst>
              <a:ext uri="{FF2B5EF4-FFF2-40B4-BE49-F238E27FC236}">
                <a16:creationId xmlns:a16="http://schemas.microsoft.com/office/drawing/2014/main" id="{B7D4D73E-76D7-C472-60E5-29A34A79B85A}"/>
              </a:ext>
            </a:extLst>
          </p:cNvPr>
          <p:cNvGrpSpPr/>
          <p:nvPr/>
        </p:nvGrpSpPr>
        <p:grpSpPr>
          <a:xfrm>
            <a:off x="3284385" y="2708726"/>
            <a:ext cx="457200" cy="457200"/>
            <a:chOff x="0" y="0"/>
            <a:chExt cx="1219200" cy="1219200"/>
          </a:xfrm>
        </p:grpSpPr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76050F86-705D-62F5-E124-94611C569DD1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7" name="X">
              <a:extLst>
                <a:ext uri="{FF2B5EF4-FFF2-40B4-BE49-F238E27FC236}">
                  <a16:creationId xmlns:a16="http://schemas.microsoft.com/office/drawing/2014/main" id="{06184F19-D989-0D5E-AF11-2B3E47B10A48}"/>
                </a:ext>
              </a:extLst>
            </p:cNvPr>
            <p:cNvSpPr txBox="1"/>
            <p:nvPr/>
          </p:nvSpPr>
          <p:spPr>
            <a:xfrm>
              <a:off x="331317" y="86381"/>
              <a:ext cx="556563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X</a:t>
              </a:r>
            </a:p>
          </p:txBody>
        </p:sp>
      </p:grpSp>
      <p:grpSp>
        <p:nvGrpSpPr>
          <p:cNvPr id="8" name="Oval 5">
            <a:extLst>
              <a:ext uri="{FF2B5EF4-FFF2-40B4-BE49-F238E27FC236}">
                <a16:creationId xmlns:a16="http://schemas.microsoft.com/office/drawing/2014/main" id="{E40CCF2C-3309-07E6-ACA7-0BA652A9BF9A}"/>
              </a:ext>
            </a:extLst>
          </p:cNvPr>
          <p:cNvGrpSpPr/>
          <p:nvPr/>
        </p:nvGrpSpPr>
        <p:grpSpPr>
          <a:xfrm>
            <a:off x="4198785" y="2708726"/>
            <a:ext cx="457200" cy="457200"/>
            <a:chOff x="0" y="0"/>
            <a:chExt cx="1219200" cy="1219200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9A055B11-78BC-CD2D-B06A-0C9BA6B6D5AA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10" name="Y">
              <a:extLst>
                <a:ext uri="{FF2B5EF4-FFF2-40B4-BE49-F238E27FC236}">
                  <a16:creationId xmlns:a16="http://schemas.microsoft.com/office/drawing/2014/main" id="{F2DEFC08-548C-E958-4BEC-31AC9EB9A61C}"/>
                </a:ext>
              </a:extLst>
            </p:cNvPr>
            <p:cNvSpPr txBox="1"/>
            <p:nvPr/>
          </p:nvSpPr>
          <p:spPr>
            <a:xfrm>
              <a:off x="342003" y="863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Y</a:t>
              </a:r>
            </a:p>
          </p:txBody>
        </p:sp>
      </p:grpSp>
      <p:grpSp>
        <p:nvGrpSpPr>
          <p:cNvPr id="11" name="Oval 6">
            <a:extLst>
              <a:ext uri="{FF2B5EF4-FFF2-40B4-BE49-F238E27FC236}">
                <a16:creationId xmlns:a16="http://schemas.microsoft.com/office/drawing/2014/main" id="{80AE560C-EA53-4E7D-6457-086FEEC89402}"/>
              </a:ext>
            </a:extLst>
          </p:cNvPr>
          <p:cNvGrpSpPr/>
          <p:nvPr/>
        </p:nvGrpSpPr>
        <p:grpSpPr>
          <a:xfrm>
            <a:off x="5056035" y="2708726"/>
            <a:ext cx="457200" cy="457200"/>
            <a:chOff x="0" y="0"/>
            <a:chExt cx="1219200" cy="1219200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B14B8F17-198D-0D52-D70D-1E460DB4A221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13" name="Z">
              <a:extLst>
                <a:ext uri="{FF2B5EF4-FFF2-40B4-BE49-F238E27FC236}">
                  <a16:creationId xmlns:a16="http://schemas.microsoft.com/office/drawing/2014/main" id="{900C331C-1BE3-BEFF-402C-9339E68F496E}"/>
                </a:ext>
              </a:extLst>
            </p:cNvPr>
            <p:cNvSpPr txBox="1"/>
            <p:nvPr/>
          </p:nvSpPr>
          <p:spPr>
            <a:xfrm>
              <a:off x="348419" y="86381"/>
              <a:ext cx="522365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Z</a:t>
              </a:r>
            </a:p>
          </p:txBody>
        </p:sp>
      </p:grpSp>
      <p:sp>
        <p:nvSpPr>
          <p:cNvPr id="14" name="AutoShape 7">
            <a:extLst>
              <a:ext uri="{FF2B5EF4-FFF2-40B4-BE49-F238E27FC236}">
                <a16:creationId xmlns:a16="http://schemas.microsoft.com/office/drawing/2014/main" id="{5654CA3D-30E9-E406-A3C2-6C44CD9135B1}"/>
              </a:ext>
            </a:extLst>
          </p:cNvPr>
          <p:cNvSpPr/>
          <p:nvPr/>
        </p:nvSpPr>
        <p:spPr>
          <a:xfrm>
            <a:off x="3751110" y="2937326"/>
            <a:ext cx="4381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5A868609-9F24-9FEC-2F57-DCE18FFE6F77}"/>
              </a:ext>
            </a:extLst>
          </p:cNvPr>
          <p:cNvSpPr/>
          <p:nvPr/>
        </p:nvSpPr>
        <p:spPr>
          <a:xfrm>
            <a:off x="4665510" y="2937326"/>
            <a:ext cx="3810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  <p:bldP spid="11" grpId="0" animBg="1" advAuto="0"/>
      <p:bldP spid="14" grpId="0" animBg="1" advAuto="0"/>
      <p:bldP spid="15" grpId="0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“causal chain”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1C1B1-1032-8210-8F41-B44150F4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Chains</a:t>
            </a:r>
          </a:p>
        </p:txBody>
      </p:sp>
      <p:pic>
        <p:nvPicPr>
          <p:cNvPr id="394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3" y="5210175"/>
            <a:ext cx="3251597" cy="234553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ext Box 14"/>
          <p:cNvSpPr txBox="1"/>
          <p:nvPr/>
        </p:nvSpPr>
        <p:spPr>
          <a:xfrm>
            <a:off x="571500" y="4676001"/>
            <a:ext cx="41148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Low pressure          Y: Rain                          Z: Traffic</a:t>
            </a:r>
          </a:p>
        </p:txBody>
      </p:sp>
      <p:pic>
        <p:nvPicPr>
          <p:cNvPr id="396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90" y="2781300"/>
            <a:ext cx="4170860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Rectangle 3"/>
          <p:cNvSpPr txBox="1"/>
          <p:nvPr/>
        </p:nvSpPr>
        <p:spPr>
          <a:xfrm>
            <a:off x="4638275" y="2328862"/>
            <a:ext cx="4341347" cy="415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Guaranteed X independent of Z ?   </a:t>
            </a:r>
            <a:r>
              <a:rPr sz="2000"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No</a:t>
            </a:r>
            <a:br>
              <a:rPr sz="2000"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</a:br>
            <a:endParaRPr sz="2000" b="1" dirty="0">
              <a:solidFill>
                <a:schemeClr val="accent5">
                  <a:hueOff val="-234537"/>
                  <a:satOff val="-1108"/>
                  <a:lumOff val="-14796"/>
                </a:schemeClr>
              </a:solidFill>
              <a:latin typeface="Avenir Next"/>
              <a:ea typeface="Avenir Next"/>
              <a:cs typeface="Avenir Next"/>
              <a:sym typeface="Avenir Next"/>
            </a:endParaRPr>
          </a:p>
          <a:p>
            <a:pPr marL="476250" lvl="1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One example set of CPTs for which X is not independent of Z is sufficient to show this independence is not guaranteed</a:t>
            </a:r>
            <a:br>
              <a:rPr sz="2000" dirty="0"/>
            </a:br>
            <a:endParaRPr sz="2000" dirty="0"/>
          </a:p>
          <a:p>
            <a:pPr marL="476250" lvl="1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Example:</a:t>
            </a:r>
          </a:p>
          <a:p>
            <a:pPr marL="714375" lvl="2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Low pressure causes rain causes traffic, high pressure causes no rain causes no traffic</a:t>
            </a:r>
          </a:p>
          <a:p>
            <a:pPr marL="714375" lvl="2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In numbers:</a:t>
            </a:r>
            <a:br>
              <a:rPr sz="2000" dirty="0"/>
            </a:br>
            <a:r>
              <a:rPr sz="2000" dirty="0"/>
              <a:t>P( +y | +x ) = 1, P( -y | - x ) = 1,</a:t>
            </a:r>
            <a:br>
              <a:rPr sz="2000" dirty="0"/>
            </a:br>
            <a:r>
              <a:rPr sz="2000" dirty="0"/>
              <a:t>P( +z | +y ) = 1, P( -z | -y ) = 1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build="p" bldLvl="5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“causal chain”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7DA30-25C0-8CAE-6EA8-9FC0C788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Chains</a:t>
            </a:r>
          </a:p>
        </p:txBody>
      </p:sp>
      <p:sp>
        <p:nvSpPr>
          <p:cNvPr id="401" name="Text Box 14"/>
          <p:cNvSpPr txBox="1"/>
          <p:nvPr/>
        </p:nvSpPr>
        <p:spPr>
          <a:xfrm>
            <a:off x="571500" y="4676001"/>
            <a:ext cx="41148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Low pressure          Y: Rain                          Z: Traffic</a:t>
            </a:r>
          </a:p>
        </p:txBody>
      </p:sp>
      <p:pic>
        <p:nvPicPr>
          <p:cNvPr id="40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90" y="2781300"/>
            <a:ext cx="4170860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ectangle 3"/>
          <p:cNvSpPr txBox="1"/>
          <p:nvPr/>
        </p:nvSpPr>
        <p:spPr>
          <a:xfrm>
            <a:off x="4650581" y="2328862"/>
            <a:ext cx="4457700" cy="264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lnSpc>
                <a:spcPct val="8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independent of Z given Y?</a:t>
            </a: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endParaRPr sz="1575"/>
          </a:p>
          <a:p>
            <a:pPr marL="476250" lvl="1" indent="-238125" defTabSz="685800">
              <a:lnSpc>
                <a:spcPct val="8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Evidence along the chain “blocks” the influence</a:t>
            </a:r>
          </a:p>
        </p:txBody>
      </p:sp>
      <p:pic>
        <p:nvPicPr>
          <p:cNvPr id="404" name="Picture 10" descr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950" y="2819400"/>
            <a:ext cx="2271713" cy="546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0" y="3619500"/>
            <a:ext cx="2238375" cy="557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476750"/>
            <a:ext cx="957263" cy="23336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ext Box 13"/>
          <p:cNvSpPr txBox="1"/>
          <p:nvPr/>
        </p:nvSpPr>
        <p:spPr>
          <a:xfrm>
            <a:off x="7694261" y="4425791"/>
            <a:ext cx="114300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Yes!</a:t>
            </a:r>
          </a:p>
        </p:txBody>
      </p:sp>
      <p:pic>
        <p:nvPicPr>
          <p:cNvPr id="408" name="Picture 9" descr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3" y="5210175"/>
            <a:ext cx="3251597" cy="23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build="p" bldLvl="5" animBg="1" advAuto="0"/>
      <p:bldP spid="404" grpId="0" animBg="1" advAuto="0"/>
      <p:bldP spid="405" grpId="0" animBg="1" advAuto="0"/>
      <p:bldP spid="406" grpId="0" animBg="1" advAuto="0"/>
      <p:bldP spid="407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B4DE11-16FF-5242-B4AD-4AB64D794C15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16" name="TextBox 4"/>
          <p:cNvSpPr txBox="1">
            <a:spLocks noChangeArrowheads="1"/>
          </p:cNvSpPr>
          <p:nvPr/>
        </p:nvSpPr>
        <p:spPr bwMode="auto">
          <a:xfrm>
            <a:off x="2514600" y="76200"/>
            <a:ext cx="41910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AI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: intelligent systems in the real world</a:t>
            </a:r>
          </a:p>
        </p:txBody>
      </p:sp>
      <p:cxnSp>
        <p:nvCxnSpPr>
          <p:cNvPr id="17" name="Straight Arrow Connector 16"/>
          <p:cNvCxnSpPr>
            <a:stCxn id="16" idx="2"/>
          </p:cNvCxnSpPr>
          <p:nvPr/>
        </p:nvCxnSpPr>
        <p:spPr>
          <a:xfrm flipH="1">
            <a:off x="2095500" y="1030307"/>
            <a:ext cx="2514600" cy="1636693"/>
          </a:xfrm>
          <a:prstGeom prst="straightConnector1">
            <a:avLst/>
          </a:prstGeom>
          <a:noFill/>
          <a:ln w="57150" cap="flat" cmpd="sng" algn="ctr">
            <a:solidFill>
              <a:srgbClr val="C147B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8" name="TextBox 17"/>
          <p:cNvSpPr txBox="1"/>
          <p:nvPr/>
        </p:nvSpPr>
        <p:spPr>
          <a:xfrm>
            <a:off x="228600" y="1066800"/>
            <a:ext cx="2590800" cy="954107"/>
          </a:xfrm>
          <a:prstGeom prst="rect">
            <a:avLst/>
          </a:prstGeom>
          <a:blipFill rotWithShape="1">
            <a:blip r:embed="rId2"/>
            <a:tile tx="0" ty="0" sx="100000" sy="100000" flip="none" algn="tl"/>
          </a:blipFill>
          <a:ln w="76200" cmpd="tri">
            <a:solidFill>
              <a:srgbClr val="000000"/>
            </a:solidFill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glow rad="63500">
                    <a:srgbClr val="8DC6FF">
                      <a:alpha val="75000"/>
                    </a:srgbClr>
                  </a:glow>
                </a:effectLst>
                <a:uLnTx/>
                <a:uFillTx/>
                <a:latin typeface="Apple Chancery"/>
                <a:cs typeface="Apple Chancery"/>
              </a:rPr>
              <a:t>The world has things in it!!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172" y="3200400"/>
            <a:ext cx="1894656" cy="253769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320135"/>
            <a:ext cx="4998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Stuart Russell: “Unifying Logic and AI”</a:t>
            </a:r>
          </a:p>
        </p:txBody>
      </p:sp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4419600" y="2667000"/>
            <a:ext cx="4572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probabilistic models</a:t>
            </a:r>
          </a:p>
        </p:txBody>
      </p:sp>
      <p:cxnSp>
        <p:nvCxnSpPr>
          <p:cNvPr id="13" name="Straight Arrow Connector 12"/>
          <p:cNvCxnSpPr>
            <a:endCxn id="12" idx="0"/>
          </p:cNvCxnSpPr>
          <p:nvPr/>
        </p:nvCxnSpPr>
        <p:spPr>
          <a:xfrm>
            <a:off x="4610100" y="1030288"/>
            <a:ext cx="2095500" cy="1636712"/>
          </a:xfrm>
          <a:prstGeom prst="straightConnector1">
            <a:avLst/>
          </a:prstGeom>
          <a:noFill/>
          <a:ln w="57150" cap="flat" cmpd="sng" algn="ctr">
            <a:solidFill>
              <a:srgbClr val="C147B2"/>
            </a:solidFill>
            <a:prstDash val="solid"/>
            <a:round/>
            <a:headEnd type="none" w="med" len="med"/>
            <a:tailEnd type="arrow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4" name="TextBox 13"/>
          <p:cNvSpPr txBox="1"/>
          <p:nvPr/>
        </p:nvSpPr>
        <p:spPr>
          <a:xfrm>
            <a:off x="6172200" y="1066800"/>
            <a:ext cx="2590800" cy="1077218"/>
          </a:xfrm>
          <a:prstGeom prst="rect">
            <a:avLst/>
          </a:prstGeom>
          <a:solidFill>
            <a:srgbClr val="FFFFFF"/>
          </a:solidFill>
          <a:effectLst>
            <a:glow rad="101600">
              <a:srgbClr val="969696">
                <a:lumMod val="40000"/>
                <a:lumOff val="60000"/>
                <a:alpha val="75000"/>
              </a:srgbClr>
            </a:glow>
            <a:softEdge rad="101600"/>
          </a:effectLst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90000"/>
                    <a:lumOff val="10000"/>
                  </a:srgbClr>
                </a:solidFill>
                <a:effectLst>
                  <a:glow rad="63500">
                    <a:srgbClr val="8DC6FF">
                      <a:alpha val="75000"/>
                    </a:srgbClr>
                  </a:glow>
                </a:effectLst>
                <a:uLnTx/>
                <a:uFillTx/>
                <a:latin typeface="Apple Chancery"/>
                <a:cs typeface="Apple Chancery"/>
              </a:rPr>
              <a:t>The world is uncertain!!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642" y="3264476"/>
            <a:ext cx="1939694" cy="2214265"/>
          </a:xfrm>
          <a:prstGeom prst="rect">
            <a:avLst/>
          </a:prstGeom>
        </p:spPr>
      </p:pic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0" y="2667000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first-order logic</a:t>
            </a:r>
          </a:p>
        </p:txBody>
      </p:sp>
    </p:spTree>
    <p:extLst>
      <p:ext uri="{BB962C8B-B14F-4D97-AF65-F5344CB8AC3E}">
        <p14:creationId xmlns:p14="http://schemas.microsoft.com/office/powerpoint/2010/main" val="1688471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“common cause”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3469-193A-C446-0A8B-5F21C091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Cause</a:t>
            </a:r>
          </a:p>
        </p:txBody>
      </p:sp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36" y="5543208"/>
            <a:ext cx="3240462" cy="23384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ectangle 3"/>
          <p:cNvSpPr txBox="1"/>
          <p:nvPr/>
        </p:nvSpPr>
        <p:spPr>
          <a:xfrm>
            <a:off x="4629150" y="2266950"/>
            <a:ext cx="4358208" cy="28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independent of Z?   </a:t>
            </a:r>
            <a:r>
              <a:rPr sz="1575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No</a:t>
            </a: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One example set of CPTs for which X is not independent of Z is sufficient to show this independence is not guaranteed</a:t>
            </a: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Example:</a:t>
            </a:r>
          </a:p>
          <a:p>
            <a:pPr marL="684609" lvl="2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Project due causes both forums busy and lab full </a:t>
            </a:r>
          </a:p>
          <a:p>
            <a:pPr marL="684609" lvl="2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In numbers:</a:t>
            </a:r>
            <a:br>
              <a:rPr sz="1575"/>
            </a:br>
            <a:r>
              <a:rPr sz="1575"/>
              <a:t>P( +x | +y ) = 1, P( -x | -y ) = 1,</a:t>
            </a:r>
            <a:br>
              <a:rPr sz="1575"/>
            </a:br>
            <a:r>
              <a:rPr sz="1575"/>
              <a:t>P( +z | +y ) = 1, P( -z | -y ) = 1</a:t>
            </a:r>
          </a:p>
        </p:txBody>
      </p:sp>
      <p:pic>
        <p:nvPicPr>
          <p:cNvPr id="414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97" y="2724150"/>
            <a:ext cx="2276340" cy="273770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 Box 13"/>
          <p:cNvSpPr txBox="1"/>
          <p:nvPr/>
        </p:nvSpPr>
        <p:spPr>
          <a:xfrm>
            <a:off x="1075812" y="2744797"/>
            <a:ext cx="914400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Y: Project due</a:t>
            </a:r>
          </a:p>
        </p:txBody>
      </p:sp>
      <p:sp>
        <p:nvSpPr>
          <p:cNvPr id="416" name="Text Box 13"/>
          <p:cNvSpPr txBox="1"/>
          <p:nvPr/>
        </p:nvSpPr>
        <p:spPr>
          <a:xfrm>
            <a:off x="239665" y="4806974"/>
            <a:ext cx="971550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X: Forums busy</a:t>
            </a:r>
          </a:p>
        </p:txBody>
      </p:sp>
      <p:sp>
        <p:nvSpPr>
          <p:cNvPr id="417" name="Text Box 13"/>
          <p:cNvSpPr txBox="1"/>
          <p:nvPr/>
        </p:nvSpPr>
        <p:spPr>
          <a:xfrm>
            <a:off x="3511469" y="4918892"/>
            <a:ext cx="10858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Z: Lab full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 build="p" bldLvl="5" animBg="1" advAuto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“common cause”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95530-E213-5AA0-D2C7-B47709D3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Cause</a:t>
            </a:r>
          </a:p>
        </p:txBody>
      </p:sp>
      <p:pic>
        <p:nvPicPr>
          <p:cNvPr id="421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36" y="5543208"/>
            <a:ext cx="3240462" cy="233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97" y="2724150"/>
            <a:ext cx="2276340" cy="273770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 Box 13"/>
          <p:cNvSpPr txBox="1"/>
          <p:nvPr/>
        </p:nvSpPr>
        <p:spPr>
          <a:xfrm>
            <a:off x="1075812" y="2744797"/>
            <a:ext cx="914400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Y: Project due</a:t>
            </a:r>
          </a:p>
        </p:txBody>
      </p:sp>
      <p:sp>
        <p:nvSpPr>
          <p:cNvPr id="424" name="Text Box 13"/>
          <p:cNvSpPr txBox="1"/>
          <p:nvPr/>
        </p:nvSpPr>
        <p:spPr>
          <a:xfrm>
            <a:off x="239665" y="4806974"/>
            <a:ext cx="971550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X: Forums busy</a:t>
            </a:r>
          </a:p>
        </p:txBody>
      </p:sp>
      <p:sp>
        <p:nvSpPr>
          <p:cNvPr id="425" name="Text Box 13"/>
          <p:cNvSpPr txBox="1"/>
          <p:nvPr/>
        </p:nvSpPr>
        <p:spPr>
          <a:xfrm>
            <a:off x="3511469" y="4918892"/>
            <a:ext cx="10858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Z: Lab full</a:t>
            </a:r>
          </a:p>
        </p:txBody>
      </p:sp>
      <p:sp>
        <p:nvSpPr>
          <p:cNvPr id="426" name="Rectangle 3"/>
          <p:cNvSpPr txBox="1"/>
          <p:nvPr/>
        </p:nvSpPr>
        <p:spPr>
          <a:xfrm>
            <a:off x="4629150" y="2250980"/>
            <a:ext cx="4457700" cy="295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and Z independent given Y?</a:t>
            </a: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Observing the cause blocks influence between effects</a:t>
            </a:r>
          </a:p>
        </p:txBody>
      </p:sp>
      <p:pic>
        <p:nvPicPr>
          <p:cNvPr id="427" name="Picture 9" descr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950" y="2705100"/>
            <a:ext cx="2271713" cy="546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icture 10" descr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476750"/>
            <a:ext cx="957263" cy="23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12" descr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0" y="3562350"/>
            <a:ext cx="2227660" cy="55721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 Box 13"/>
          <p:cNvSpPr txBox="1"/>
          <p:nvPr/>
        </p:nvSpPr>
        <p:spPr>
          <a:xfrm>
            <a:off x="7694261" y="4425791"/>
            <a:ext cx="114300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build="p" bldLvl="5" animBg="1" advAuto="0"/>
      <p:bldP spid="427" grpId="0" animBg="1" advAuto="0"/>
      <p:bldP spid="428" grpId="0" animBg="1" advAuto="0"/>
      <p:bldP spid="429" grpId="0" animBg="1" advAuto="0"/>
      <p:bldP spid="430" grpId="0" animBg="1" advAuto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5" y="3042724"/>
            <a:ext cx="2230436" cy="2824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57162" indent="-257162">
              <a:defRPr sz="4200"/>
            </a:pPr>
            <a:r>
              <a:t>Last configuration: two causes of one effect 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v-structure</a:t>
            </a:r>
            <a: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7F2E4-215B-8F14-B3A2-605FD064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Effect</a:t>
            </a:r>
          </a:p>
        </p:txBody>
      </p:sp>
      <p:sp>
        <p:nvSpPr>
          <p:cNvPr id="435" name="Text Box 9"/>
          <p:cNvSpPr txBox="1"/>
          <p:nvPr/>
        </p:nvSpPr>
        <p:spPr>
          <a:xfrm>
            <a:off x="923070" y="546492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Z: Traffic</a:t>
            </a:r>
          </a:p>
        </p:txBody>
      </p:sp>
      <p:sp>
        <p:nvSpPr>
          <p:cNvPr id="436" name="Rectangle 3"/>
          <p:cNvSpPr txBox="1"/>
          <p:nvPr/>
        </p:nvSpPr>
        <p:spPr>
          <a:xfrm>
            <a:off x="4725137" y="3042724"/>
            <a:ext cx="4320493" cy="297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Are X and Y independent?</a:t>
            </a:r>
          </a:p>
          <a:p>
            <a:pPr marL="446484" lvl="1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b="1">
                <a:latin typeface="Avenir Next"/>
                <a:ea typeface="Avenir Next"/>
                <a:cs typeface="Avenir Next"/>
                <a:sym typeface="Avenir Next"/>
              </a:rPr>
              <a:t>Yes</a:t>
            </a:r>
            <a:r>
              <a:rPr sz="1500"/>
              <a:t>: the ballgame and the rain cause traffic, but they are not correlated </a:t>
            </a:r>
            <a:br>
              <a:rPr sz="1500"/>
            </a:br>
            <a:r>
              <a:rPr sz="1500"/>
              <a:t>(Still need to prove this from Bayes net)</a:t>
            </a:r>
            <a:br>
              <a:rPr sz="1500"/>
            </a:br>
            <a:endParaRPr sz="1500"/>
          </a:p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Are X and Y independent given Z?</a:t>
            </a:r>
          </a:p>
          <a:p>
            <a:pPr marL="446484" lvl="1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b="1">
                <a:latin typeface="Avenir Next"/>
                <a:ea typeface="Avenir Next"/>
                <a:cs typeface="Avenir Next"/>
                <a:sym typeface="Avenir Next"/>
              </a:rPr>
              <a:t>No</a:t>
            </a:r>
            <a:r>
              <a:rPr sz="1500"/>
              <a:t>: seeing traffic puts the rain and the ballgame in competition as explanation</a:t>
            </a:r>
          </a:p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This is backwards from the other cases—Observing an effect activates influence between possible causes.</a:t>
            </a:r>
          </a:p>
        </p:txBody>
      </p:sp>
      <p:sp>
        <p:nvSpPr>
          <p:cNvPr id="437" name="Text Box 9"/>
          <p:cNvSpPr txBox="1"/>
          <p:nvPr/>
        </p:nvSpPr>
        <p:spPr>
          <a:xfrm>
            <a:off x="337083" y="329110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Raining</a:t>
            </a:r>
          </a:p>
        </p:txBody>
      </p:sp>
      <p:sp>
        <p:nvSpPr>
          <p:cNvPr id="438" name="Text Box 9"/>
          <p:cNvSpPr txBox="1"/>
          <p:nvPr/>
        </p:nvSpPr>
        <p:spPr>
          <a:xfrm>
            <a:off x="3255269" y="329110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Y: Ballgame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89644" y="5177937"/>
            <a:ext cx="1209631" cy="23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8507" y="5491967"/>
            <a:ext cx="1743114" cy="222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build="p" bldLvl="5" animBg="1" advAuto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11625" y="1667040"/>
            <a:ext cx="5448300" cy="39147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0ADAD4-7F27-3EE4-8AB0-F27BE459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444" name="Each node is conditionally independent of its non-descendents given its parents"/>
          <p:cNvSpPr txBox="1"/>
          <p:nvPr/>
        </p:nvSpPr>
        <p:spPr>
          <a:xfrm>
            <a:off x="219247" y="4374043"/>
            <a:ext cx="3008982" cy="219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defTabSz="914400">
              <a:spcBef>
                <a:spcPts val="400"/>
              </a:spcBef>
              <a:defRPr sz="3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800" dirty="0"/>
              <a:t>Each node is conditionally independent of its non-</a:t>
            </a:r>
            <a:r>
              <a:rPr sz="2800" dirty="0" err="1"/>
              <a:t>descendents</a:t>
            </a:r>
            <a:r>
              <a:rPr sz="2800" dirty="0"/>
              <a:t> given its parents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09" y="1820849"/>
            <a:ext cx="4467225" cy="40671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AA813-3F5B-3E51-D7AE-4D0DBD9A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450" name="Each node is conditionally independent of the rest of the graph given its Markov Blanket"/>
          <p:cNvSpPr txBox="1"/>
          <p:nvPr/>
        </p:nvSpPr>
        <p:spPr>
          <a:xfrm>
            <a:off x="270344" y="1709256"/>
            <a:ext cx="3456634" cy="457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defTabSz="914400">
              <a:spcBef>
                <a:spcPts val="400"/>
              </a:spcBef>
              <a:defRPr sz="3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400" dirty="0"/>
              <a:t>Each node is conditionally independent of the rest of the graph given its </a:t>
            </a:r>
            <a:r>
              <a:rPr sz="2400" dirty="0">
                <a:solidFill>
                  <a:srgbClr val="FF0000"/>
                </a:solidFill>
              </a:rPr>
              <a:t>Markov Blanket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*The Markov blanket of a node A in a Bayesian network is the set of nodes composed of A's parents, A's children, and A's children's other parents.</a:t>
            </a:r>
            <a:endParaRPr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57162" indent="-257162"/>
            <a:r>
              <a:rPr dirty="0"/>
              <a:t>General question: in a given BN, are two variables independent (given evidence)?</a:t>
            </a:r>
            <a:br>
              <a:rPr dirty="0"/>
            </a:br>
            <a:endParaRPr dirty="0"/>
          </a:p>
          <a:p>
            <a:pPr marL="257162" indent="-257162"/>
            <a:r>
              <a:rPr dirty="0"/>
              <a:t>Solution: analyze the graph</a:t>
            </a:r>
            <a:br>
              <a:rPr dirty="0"/>
            </a:br>
            <a:endParaRPr dirty="0"/>
          </a:p>
          <a:p>
            <a:pPr marL="257162" indent="-257162"/>
            <a:r>
              <a:rPr dirty="0"/>
              <a:t>Any complex example can be broken into repetitions of the three canonical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7FAEF-0144-A7B0-A2B1-55D1DE41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Case</a:t>
            </a:r>
          </a:p>
        </p:txBody>
      </p:sp>
      <p:pic>
        <p:nvPicPr>
          <p:cNvPr id="459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823" y="5096117"/>
            <a:ext cx="1990670" cy="1568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6967324" cy="47545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b="1" dirty="0">
                <a:latin typeface="Avenir Next"/>
                <a:ea typeface="Avenir Next"/>
                <a:cs typeface="Avenir Next"/>
                <a:sym typeface="Avenir Next"/>
              </a:rPr>
              <a:t>Recipe</a:t>
            </a:r>
            <a:r>
              <a:rPr dirty="0"/>
              <a:t>: shade evidence nodes, look for paths in the resulting graph</a:t>
            </a:r>
            <a:br>
              <a:rPr dirty="0"/>
            </a:br>
            <a:endParaRPr dirty="0"/>
          </a:p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Attempt 1: if two nodes are connected by an undirected path not blocked by a shaded node, they are conditionally independent</a:t>
            </a:r>
          </a:p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Almost works, but not quite</a:t>
            </a:r>
          </a:p>
          <a:p>
            <a:pPr marL="435852" lvl="1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Where does it break?</a:t>
            </a:r>
            <a:endParaRPr sz="1848" dirty="0">
              <a:solidFill>
                <a:srgbClr val="000000"/>
              </a:solidFill>
            </a:endParaRPr>
          </a:p>
          <a:p>
            <a:pPr marL="435852" lvl="1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Answer: the v-structure at T doesn’t count as a link in a path unless “active”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98F99-3225-9287-16B1-9841F89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grpSp>
        <p:nvGrpSpPr>
          <p:cNvPr id="465" name="Oval 4"/>
          <p:cNvGrpSpPr/>
          <p:nvPr/>
        </p:nvGrpSpPr>
        <p:grpSpPr>
          <a:xfrm>
            <a:off x="7555599" y="2656594"/>
            <a:ext cx="400050" cy="400050"/>
            <a:chOff x="0" y="0"/>
            <a:chExt cx="1066800" cy="1066800"/>
          </a:xfrm>
        </p:grpSpPr>
        <p:sp>
          <p:nvSpPr>
            <p:cNvPr id="4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R"/>
            <p:cNvSpPr txBox="1"/>
            <p:nvPr/>
          </p:nvSpPr>
          <p:spPr>
            <a:xfrm>
              <a:off x="274357" y="71736"/>
              <a:ext cx="51809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468" name="Oval 5"/>
          <p:cNvGrpSpPr/>
          <p:nvPr/>
        </p:nvGrpSpPr>
        <p:grpSpPr>
          <a:xfrm>
            <a:off x="8012799" y="3685294"/>
            <a:ext cx="400050" cy="400050"/>
            <a:chOff x="0" y="0"/>
            <a:chExt cx="1066800" cy="1066800"/>
          </a:xfrm>
        </p:grpSpPr>
        <p:sp>
          <p:nvSpPr>
            <p:cNvPr id="4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T"/>
            <p:cNvSpPr txBox="1"/>
            <p:nvPr/>
          </p:nvSpPr>
          <p:spPr>
            <a:xfrm>
              <a:off x="291453" y="71736"/>
              <a:ext cx="48389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484" name="AutoShape 6"/>
          <p:cNvSpPr/>
          <p:nvPr/>
        </p:nvSpPr>
        <p:spPr>
          <a:xfrm>
            <a:off x="7840767" y="3048190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2" name="Oval 7"/>
          <p:cNvGrpSpPr/>
          <p:nvPr/>
        </p:nvGrpSpPr>
        <p:grpSpPr>
          <a:xfrm>
            <a:off x="8641449" y="2656594"/>
            <a:ext cx="400050" cy="400050"/>
            <a:chOff x="0" y="0"/>
            <a:chExt cx="1066800" cy="1066800"/>
          </a:xfrm>
        </p:grpSpPr>
        <p:sp>
          <p:nvSpPr>
            <p:cNvPr id="47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1" name="B"/>
            <p:cNvSpPr txBox="1"/>
            <p:nvPr/>
          </p:nvSpPr>
          <p:spPr>
            <a:xfrm>
              <a:off x="274357" y="71736"/>
              <a:ext cx="51809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485" name="AutoShape 8"/>
          <p:cNvSpPr/>
          <p:nvPr/>
        </p:nvSpPr>
        <p:spPr>
          <a:xfrm>
            <a:off x="8322148" y="3035514"/>
            <a:ext cx="410002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6" name="Oval 9"/>
          <p:cNvGrpSpPr/>
          <p:nvPr/>
        </p:nvGrpSpPr>
        <p:grpSpPr>
          <a:xfrm>
            <a:off x="7126974" y="3674579"/>
            <a:ext cx="400050" cy="400050"/>
            <a:chOff x="0" y="0"/>
            <a:chExt cx="1066800" cy="1066800"/>
          </a:xfrm>
        </p:grpSpPr>
        <p:sp>
          <p:nvSpPr>
            <p:cNvPr id="474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5" name="D"/>
            <p:cNvSpPr txBox="1"/>
            <p:nvPr/>
          </p:nvSpPr>
          <p:spPr>
            <a:xfrm>
              <a:off x="250843" y="71736"/>
              <a:ext cx="56511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486" name="AutoShape 10"/>
          <p:cNvSpPr/>
          <p:nvPr/>
        </p:nvSpPr>
        <p:spPr>
          <a:xfrm>
            <a:off x="7408349" y="3049826"/>
            <a:ext cx="265925" cy="63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80" name="Oval 11"/>
          <p:cNvGrpSpPr/>
          <p:nvPr/>
        </p:nvGrpSpPr>
        <p:grpSpPr>
          <a:xfrm>
            <a:off x="7556790" y="1799344"/>
            <a:ext cx="400050" cy="400050"/>
            <a:chOff x="0" y="0"/>
            <a:chExt cx="1066800" cy="1066800"/>
          </a:xfrm>
        </p:grpSpPr>
        <p:sp>
          <p:nvSpPr>
            <p:cNvPr id="47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9" name="L"/>
            <p:cNvSpPr txBox="1"/>
            <p:nvPr/>
          </p:nvSpPr>
          <p:spPr>
            <a:xfrm>
              <a:off x="310691" y="71736"/>
              <a:ext cx="44542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487" name="AutoShape 12"/>
          <p:cNvSpPr/>
          <p:nvPr/>
        </p:nvSpPr>
        <p:spPr>
          <a:xfrm>
            <a:off x="7755915" y="2208919"/>
            <a:ext cx="609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8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94" y="5571454"/>
            <a:ext cx="3341406" cy="2227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470" y="5373477"/>
            <a:ext cx="742950" cy="57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build="p" bldLvl="5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3"/>
          <p:cNvSpPr txBox="1">
            <a:spLocks noGrp="1"/>
          </p:cNvSpPr>
          <p:nvPr>
            <p:ph idx="1"/>
          </p:nvPr>
        </p:nvSpPr>
        <p:spPr>
          <a:xfrm>
            <a:off x="122846" y="1371600"/>
            <a:ext cx="5511283" cy="47545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Question: Are X and Y conditionally independent given evidence variables {Z}?</a:t>
            </a:r>
            <a:endParaRPr sz="682" dirty="0"/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Yes, if X and Y “d-separated” by Z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Consider all (undirected) paths from X to Y</a:t>
            </a:r>
            <a:endParaRPr sz="439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No active paths = independence!</a:t>
            </a:r>
            <a:br>
              <a:rPr sz="1365" dirty="0">
                <a:solidFill>
                  <a:srgbClr val="000000"/>
                </a:solidFill>
              </a:rPr>
            </a:br>
            <a:endParaRPr sz="1365" dirty="0">
              <a:solidFill>
                <a:srgbClr val="000000"/>
              </a:solidFill>
            </a:endParaRPr>
          </a:p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A path is active if each triple is active:</a:t>
            </a: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Causal chain 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C where B is unobserved (either direction)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Common cause 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¬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C where B is unobserved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Common effect (aka v-structure)</a:t>
            </a:r>
            <a:br>
              <a:rPr sz="1365" dirty="0">
                <a:solidFill>
                  <a:srgbClr val="000000"/>
                </a:solidFill>
              </a:rPr>
            </a:br>
            <a:r>
              <a:rPr dirty="0"/>
              <a:t>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¬ </a:t>
            </a:r>
            <a:r>
              <a:rPr dirty="0"/>
              <a:t>C where B </a:t>
            </a:r>
            <a:r>
              <a:rPr i="1" dirty="0"/>
              <a:t>or one of its </a:t>
            </a:r>
            <a:r>
              <a:rPr i="1" dirty="0" err="1"/>
              <a:t>descendents</a:t>
            </a:r>
            <a:r>
              <a:rPr dirty="0"/>
              <a:t> is observed</a:t>
            </a:r>
            <a:br>
              <a:rPr sz="1365" dirty="0">
                <a:solidFill>
                  <a:srgbClr val="000000"/>
                </a:solidFill>
              </a:rPr>
            </a:br>
            <a:endParaRPr sz="1365" dirty="0">
              <a:solidFill>
                <a:srgbClr val="000000"/>
              </a:solidFill>
            </a:endParaRPr>
          </a:p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All it takes to block a path is a single inactive segment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0F095-1F8B-619F-74FA-EC8CFAA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/ Inactive Paths</a:t>
            </a:r>
          </a:p>
        </p:txBody>
      </p:sp>
      <p:grpSp>
        <p:nvGrpSpPr>
          <p:cNvPr id="496" name="Group 186"/>
          <p:cNvGrpSpPr/>
          <p:nvPr/>
        </p:nvGrpSpPr>
        <p:grpSpPr>
          <a:xfrm>
            <a:off x="5715000" y="2388394"/>
            <a:ext cx="1200150" cy="240507"/>
            <a:chOff x="0" y="0"/>
            <a:chExt cx="3200399" cy="641351"/>
          </a:xfrm>
        </p:grpSpPr>
        <p:sp>
          <p:nvSpPr>
            <p:cNvPr id="491" name="Oval 9"/>
            <p:cNvSpPr/>
            <p:nvPr/>
          </p:nvSpPr>
          <p:spPr>
            <a:xfrm>
              <a:off x="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2" name="Oval 9"/>
            <p:cNvSpPr/>
            <p:nvPr/>
          </p:nvSpPr>
          <p:spPr>
            <a:xfrm>
              <a:off x="128016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3" name="Oval 9"/>
            <p:cNvSpPr/>
            <p:nvPr/>
          </p:nvSpPr>
          <p:spPr>
            <a:xfrm>
              <a:off x="2560319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4" name="AutoShape 10"/>
            <p:cNvSpPr/>
            <p:nvPr/>
          </p:nvSpPr>
          <p:spPr>
            <a:xfrm>
              <a:off x="64008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95" name="AutoShape 10"/>
            <p:cNvSpPr/>
            <p:nvPr/>
          </p:nvSpPr>
          <p:spPr>
            <a:xfrm>
              <a:off x="192024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02" name="Group 185"/>
          <p:cNvGrpSpPr/>
          <p:nvPr/>
        </p:nvGrpSpPr>
        <p:grpSpPr>
          <a:xfrm>
            <a:off x="7486650" y="2388394"/>
            <a:ext cx="1200150" cy="240507"/>
            <a:chOff x="0" y="0"/>
            <a:chExt cx="3200399" cy="641351"/>
          </a:xfrm>
        </p:grpSpPr>
        <p:sp>
          <p:nvSpPr>
            <p:cNvPr id="497" name="Oval 9"/>
            <p:cNvSpPr/>
            <p:nvPr/>
          </p:nvSpPr>
          <p:spPr>
            <a:xfrm>
              <a:off x="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8" name="Oval 9"/>
            <p:cNvSpPr/>
            <p:nvPr/>
          </p:nvSpPr>
          <p:spPr>
            <a:xfrm>
              <a:off x="1279526" y="0"/>
              <a:ext cx="641353" cy="641352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9" name="Oval 9"/>
            <p:cNvSpPr/>
            <p:nvPr/>
          </p:nvSpPr>
          <p:spPr>
            <a:xfrm>
              <a:off x="2560319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0" name="AutoShape 10"/>
            <p:cNvSpPr/>
            <p:nvPr/>
          </p:nvSpPr>
          <p:spPr>
            <a:xfrm>
              <a:off x="64008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01" name="AutoShape 10"/>
            <p:cNvSpPr/>
            <p:nvPr/>
          </p:nvSpPr>
          <p:spPr>
            <a:xfrm>
              <a:off x="192024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08" name="Group 187"/>
          <p:cNvGrpSpPr/>
          <p:nvPr/>
        </p:nvGrpSpPr>
        <p:grpSpPr>
          <a:xfrm>
            <a:off x="5715000" y="2939654"/>
            <a:ext cx="1200150" cy="432197"/>
            <a:chOff x="0" y="0"/>
            <a:chExt cx="3200399" cy="1152524"/>
          </a:xfrm>
        </p:grpSpPr>
        <p:sp>
          <p:nvSpPr>
            <p:cNvPr id="503" name="Oval 9"/>
            <p:cNvSpPr/>
            <p:nvPr/>
          </p:nvSpPr>
          <p:spPr>
            <a:xfrm>
              <a:off x="0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4" name="Oval 9"/>
            <p:cNvSpPr/>
            <p:nvPr/>
          </p:nvSpPr>
          <p:spPr>
            <a:xfrm>
              <a:off x="1280160" y="-1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5" name="Oval 9"/>
            <p:cNvSpPr/>
            <p:nvPr/>
          </p:nvSpPr>
          <p:spPr>
            <a:xfrm>
              <a:off x="2560319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6" name="AutoShape 10"/>
            <p:cNvSpPr/>
            <p:nvPr/>
          </p:nvSpPr>
          <p:spPr>
            <a:xfrm flipH="1">
              <a:off x="546344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07" name="AutoShape 10"/>
            <p:cNvSpPr/>
            <p:nvPr/>
          </p:nvSpPr>
          <p:spPr>
            <a:xfrm>
              <a:off x="1920240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14" name="Group 184"/>
          <p:cNvGrpSpPr/>
          <p:nvPr/>
        </p:nvGrpSpPr>
        <p:grpSpPr>
          <a:xfrm>
            <a:off x="7486650" y="2939654"/>
            <a:ext cx="1200150" cy="432197"/>
            <a:chOff x="0" y="0"/>
            <a:chExt cx="3200399" cy="1152524"/>
          </a:xfrm>
        </p:grpSpPr>
        <p:sp>
          <p:nvSpPr>
            <p:cNvPr id="509" name="Oval 9"/>
            <p:cNvSpPr/>
            <p:nvPr/>
          </p:nvSpPr>
          <p:spPr>
            <a:xfrm>
              <a:off x="0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0" name="Oval 9"/>
            <p:cNvSpPr/>
            <p:nvPr/>
          </p:nvSpPr>
          <p:spPr>
            <a:xfrm>
              <a:off x="1279526" y="-1"/>
              <a:ext cx="641353" cy="641349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1" name="Oval 9"/>
            <p:cNvSpPr/>
            <p:nvPr/>
          </p:nvSpPr>
          <p:spPr>
            <a:xfrm>
              <a:off x="2560319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2" name="AutoShape 10"/>
            <p:cNvSpPr/>
            <p:nvPr/>
          </p:nvSpPr>
          <p:spPr>
            <a:xfrm flipH="1">
              <a:off x="546344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3" name="AutoShape 10"/>
            <p:cNvSpPr/>
            <p:nvPr/>
          </p:nvSpPr>
          <p:spPr>
            <a:xfrm>
              <a:off x="1920240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20" name="Group 183"/>
          <p:cNvGrpSpPr/>
          <p:nvPr/>
        </p:nvGrpSpPr>
        <p:grpSpPr>
          <a:xfrm>
            <a:off x="7486650" y="3920728"/>
            <a:ext cx="1200150" cy="479821"/>
            <a:chOff x="0" y="0"/>
            <a:chExt cx="3200399" cy="1279522"/>
          </a:xfrm>
        </p:grpSpPr>
        <p:sp>
          <p:nvSpPr>
            <p:cNvPr id="515" name="Oval 9"/>
            <p:cNvSpPr/>
            <p:nvPr/>
          </p:nvSpPr>
          <p:spPr>
            <a:xfrm>
              <a:off x="0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6" name="Oval 9"/>
            <p:cNvSpPr/>
            <p:nvPr/>
          </p:nvSpPr>
          <p:spPr>
            <a:xfrm>
              <a:off x="1280160" y="639762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7" name="Oval 9"/>
            <p:cNvSpPr/>
            <p:nvPr/>
          </p:nvSpPr>
          <p:spPr>
            <a:xfrm>
              <a:off x="2560319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8" name="AutoShape 10"/>
            <p:cNvSpPr/>
            <p:nvPr/>
          </p:nvSpPr>
          <p:spPr>
            <a:xfrm>
              <a:off x="640080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9" name="AutoShape 10"/>
            <p:cNvSpPr/>
            <p:nvPr/>
          </p:nvSpPr>
          <p:spPr>
            <a:xfrm flipH="1">
              <a:off x="1826503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26" name="Group 188"/>
          <p:cNvGrpSpPr/>
          <p:nvPr/>
        </p:nvGrpSpPr>
        <p:grpSpPr>
          <a:xfrm>
            <a:off x="5715000" y="3920728"/>
            <a:ext cx="1200150" cy="479822"/>
            <a:chOff x="0" y="0"/>
            <a:chExt cx="3200399" cy="1279522"/>
          </a:xfrm>
        </p:grpSpPr>
        <p:sp>
          <p:nvSpPr>
            <p:cNvPr id="521" name="Oval 9"/>
            <p:cNvSpPr/>
            <p:nvPr/>
          </p:nvSpPr>
          <p:spPr>
            <a:xfrm>
              <a:off x="0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2" name="Oval 9"/>
            <p:cNvSpPr/>
            <p:nvPr/>
          </p:nvSpPr>
          <p:spPr>
            <a:xfrm>
              <a:off x="1279526" y="641350"/>
              <a:ext cx="641353" cy="638173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3" name="Oval 9"/>
            <p:cNvSpPr/>
            <p:nvPr/>
          </p:nvSpPr>
          <p:spPr>
            <a:xfrm>
              <a:off x="2560319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4" name="AutoShape 10"/>
            <p:cNvSpPr/>
            <p:nvPr/>
          </p:nvSpPr>
          <p:spPr>
            <a:xfrm>
              <a:off x="640080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5" name="AutoShape 10"/>
            <p:cNvSpPr/>
            <p:nvPr/>
          </p:nvSpPr>
          <p:spPr>
            <a:xfrm flipH="1">
              <a:off x="1826503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34" name="Group 189"/>
          <p:cNvGrpSpPr/>
          <p:nvPr/>
        </p:nvGrpSpPr>
        <p:grpSpPr>
          <a:xfrm>
            <a:off x="5715000" y="4629150"/>
            <a:ext cx="1200150" cy="1200151"/>
            <a:chOff x="0" y="0"/>
            <a:chExt cx="3200399" cy="3200401"/>
          </a:xfrm>
        </p:grpSpPr>
        <p:sp>
          <p:nvSpPr>
            <p:cNvPr id="527" name="Oval 9"/>
            <p:cNvSpPr/>
            <p:nvPr/>
          </p:nvSpPr>
          <p:spPr>
            <a:xfrm>
              <a:off x="0" y="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8" name="Oval 9"/>
            <p:cNvSpPr/>
            <p:nvPr/>
          </p:nvSpPr>
          <p:spPr>
            <a:xfrm>
              <a:off x="2560319" y="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9" name="AutoShape 10"/>
            <p:cNvSpPr/>
            <p:nvPr/>
          </p:nvSpPr>
          <p:spPr>
            <a:xfrm>
              <a:off x="640080" y="320040"/>
              <a:ext cx="733817" cy="41377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0" name="AutoShape 10"/>
            <p:cNvSpPr/>
            <p:nvPr/>
          </p:nvSpPr>
          <p:spPr>
            <a:xfrm flipH="1">
              <a:off x="1826503" y="320040"/>
              <a:ext cx="733817" cy="41377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1" name="Oval 9"/>
            <p:cNvSpPr/>
            <p:nvPr/>
          </p:nvSpPr>
          <p:spPr>
            <a:xfrm>
              <a:off x="1279526" y="2559049"/>
              <a:ext cx="641353" cy="641353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32" name="Oval 9"/>
            <p:cNvSpPr/>
            <p:nvPr/>
          </p:nvSpPr>
          <p:spPr>
            <a:xfrm>
              <a:off x="1280160" y="64008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33" name="Freeform 157"/>
            <p:cNvSpPr/>
            <p:nvPr/>
          </p:nvSpPr>
          <p:spPr>
            <a:xfrm>
              <a:off x="1294900" y="1279526"/>
              <a:ext cx="697374" cy="126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0" h="21600" extrusionOk="0">
                  <a:moveTo>
                    <a:pt x="7869" y="0"/>
                  </a:moveTo>
                  <a:cubicBezTo>
                    <a:pt x="14044" y="2717"/>
                    <a:pt x="20220" y="5433"/>
                    <a:pt x="18967" y="7600"/>
                  </a:cubicBezTo>
                  <a:cubicBezTo>
                    <a:pt x="17714" y="9767"/>
                    <a:pt x="2081" y="10667"/>
                    <a:pt x="350" y="13000"/>
                  </a:cubicBezTo>
                  <a:cubicBezTo>
                    <a:pt x="-1380" y="15333"/>
                    <a:pt x="3602" y="18467"/>
                    <a:pt x="8585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sp>
        <p:nvSpPr>
          <p:cNvPr id="535" name="Straight Connector 181"/>
          <p:cNvSpPr/>
          <p:nvPr/>
        </p:nvSpPr>
        <p:spPr>
          <a:xfrm flipH="1">
            <a:off x="7200900" y="2057400"/>
            <a:ext cx="1192" cy="3715941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36" name="TextBox 190"/>
          <p:cNvSpPr txBox="1"/>
          <p:nvPr/>
        </p:nvSpPr>
        <p:spPr>
          <a:xfrm>
            <a:off x="5715000" y="1885950"/>
            <a:ext cx="12001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00B05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Active Triples</a:t>
            </a:r>
          </a:p>
        </p:txBody>
      </p:sp>
      <p:sp>
        <p:nvSpPr>
          <p:cNvPr id="537" name="TextBox 191"/>
          <p:cNvSpPr txBox="1"/>
          <p:nvPr/>
        </p:nvSpPr>
        <p:spPr>
          <a:xfrm>
            <a:off x="7486650" y="1885950"/>
            <a:ext cx="13144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C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Inactive Triples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5" descr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326" y="175738"/>
            <a:ext cx="2238847" cy="165301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5156" indent="-185156" defTabSz="222885">
              <a:spcBef>
                <a:spcPts val="1050"/>
              </a:spcBef>
              <a:defRPr sz="4032"/>
            </a:pPr>
            <a:r>
              <a:rPr dirty="0"/>
              <a:t>Query:	</a:t>
            </a:r>
            <a:endParaRPr sz="648" dirty="0"/>
          </a:p>
          <a:p>
            <a:pPr marL="185156" indent="-185156" defTabSz="222885">
              <a:spcBef>
                <a:spcPts val="1050"/>
              </a:spcBef>
              <a:defRPr sz="2304"/>
            </a:pPr>
            <a:endParaRPr sz="648" dirty="0"/>
          </a:p>
          <a:p>
            <a:pPr marL="185156" indent="-185156" defTabSz="222885">
              <a:spcBef>
                <a:spcPts val="1050"/>
              </a:spcBef>
              <a:defRPr sz="4032"/>
            </a:pPr>
            <a:r>
              <a:rPr dirty="0"/>
              <a:t>Check all (undirected!) paths between         and </a:t>
            </a:r>
            <a:br>
              <a:rPr dirty="0"/>
            </a:br>
            <a:endParaRPr dirty="0"/>
          </a:p>
          <a:p>
            <a:pPr marL="356606" lvl="1" indent="-185156" defTabSz="222885">
              <a:spcBef>
                <a:spcPts val="1050"/>
              </a:spcBef>
              <a:defRPr sz="4032"/>
            </a:pPr>
            <a:r>
              <a:rPr dirty="0"/>
              <a:t>If one or more active, then independence not guaranteed</a:t>
            </a:r>
            <a:br>
              <a:rPr dirty="0"/>
            </a:br>
            <a:br>
              <a:rPr dirty="0"/>
            </a:br>
            <a:endParaRPr sz="1296" dirty="0">
              <a:solidFill>
                <a:srgbClr val="000000"/>
              </a:solidFill>
            </a:endParaRPr>
          </a:p>
          <a:p>
            <a:pPr marL="356606" lvl="1" indent="-185156" defTabSz="222885">
              <a:spcBef>
                <a:spcPts val="1050"/>
              </a:spcBef>
              <a:defRPr sz="4032"/>
            </a:pPr>
            <a:r>
              <a:rPr dirty="0"/>
              <a:t>Otherwise (i.e. if all paths are inactive),then </a:t>
            </a:r>
            <a:br>
              <a:rPr dirty="0"/>
            </a:br>
            <a:r>
              <a:rPr dirty="0"/>
              <a:t>independence is guaranteed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C834A-843B-7106-98F4-3D4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pic>
        <p:nvPicPr>
          <p:cNvPr id="542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329" y="1542998"/>
            <a:ext cx="2819902" cy="28575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extBox 8"/>
          <p:cNvSpPr txBox="1"/>
          <p:nvPr/>
        </p:nvSpPr>
        <p:spPr>
          <a:xfrm>
            <a:off x="5148179" y="1449270"/>
            <a:ext cx="340158" cy="47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7000">
                <a:solidFill>
                  <a:srgbClr val="000000"/>
                </a:solidFill>
              </a:defRPr>
            </a:lvl1pPr>
          </a:lstStyle>
          <a:p>
            <a:r>
              <a:rPr sz="2625" dirty="0"/>
              <a:t>?</a:t>
            </a:r>
          </a:p>
        </p:txBody>
      </p:sp>
      <p:pic>
        <p:nvPicPr>
          <p:cNvPr id="545" name="Picture 11" descr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461" y="5725004"/>
            <a:ext cx="2865845" cy="290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icture 3" descr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803" y="2181965"/>
            <a:ext cx="34290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icture 4" descr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098" y="2560792"/>
            <a:ext cx="342900" cy="29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4B889-D67B-FB68-DA9D-B286778A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51" name="Text Box 5"/>
          <p:cNvSpPr txBox="1"/>
          <p:nvPr/>
        </p:nvSpPr>
        <p:spPr>
          <a:xfrm>
            <a:off x="3325156" y="2666047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pic>
        <p:nvPicPr>
          <p:cNvPr id="552" name="Picture 16" descr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672" y="2790825"/>
            <a:ext cx="735807" cy="19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17" descr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575" y="3243263"/>
            <a:ext cx="1010841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Rectangle 8"/>
          <p:cNvSpPr/>
          <p:nvPr/>
        </p:nvSpPr>
        <p:spPr>
          <a:xfrm>
            <a:off x="4572000" y="4057650"/>
            <a:ext cx="1085850" cy="171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57" name="Oval 4"/>
          <p:cNvGrpSpPr/>
          <p:nvPr/>
        </p:nvGrpSpPr>
        <p:grpSpPr>
          <a:xfrm>
            <a:off x="5829300" y="2628900"/>
            <a:ext cx="400050" cy="400050"/>
            <a:chOff x="0" y="0"/>
            <a:chExt cx="1066800" cy="1066800"/>
          </a:xfrm>
        </p:grpSpPr>
        <p:sp>
          <p:nvSpPr>
            <p:cNvPr id="55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6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560" name="Oval 5"/>
          <p:cNvGrpSpPr/>
          <p:nvPr/>
        </p:nvGrpSpPr>
        <p:grpSpPr>
          <a:xfrm>
            <a:off x="6286500" y="3657600"/>
            <a:ext cx="400050" cy="400050"/>
            <a:chOff x="0" y="0"/>
            <a:chExt cx="1066800" cy="1066800"/>
          </a:xfrm>
        </p:grpSpPr>
        <p:sp>
          <p:nvSpPr>
            <p:cNvPr id="55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9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571" name="AutoShape 6"/>
          <p:cNvSpPr/>
          <p:nvPr/>
        </p:nvSpPr>
        <p:spPr>
          <a:xfrm>
            <a:off x="6114468" y="3020496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64" name="Oval 7"/>
          <p:cNvGrpSpPr/>
          <p:nvPr/>
        </p:nvGrpSpPr>
        <p:grpSpPr>
          <a:xfrm>
            <a:off x="6915150" y="2628900"/>
            <a:ext cx="400050" cy="400050"/>
            <a:chOff x="0" y="0"/>
            <a:chExt cx="1066800" cy="1066800"/>
          </a:xfrm>
        </p:grpSpPr>
        <p:sp>
          <p:nvSpPr>
            <p:cNvPr id="56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63" name="B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572" name="AutoShape 8"/>
          <p:cNvSpPr/>
          <p:nvPr/>
        </p:nvSpPr>
        <p:spPr>
          <a:xfrm>
            <a:off x="6595849" y="3007820"/>
            <a:ext cx="410002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68" name="Oval 13"/>
          <p:cNvGrpSpPr/>
          <p:nvPr/>
        </p:nvGrpSpPr>
        <p:grpSpPr>
          <a:xfrm>
            <a:off x="6286500" y="4667031"/>
            <a:ext cx="400050" cy="438582"/>
            <a:chOff x="0" y="-51384"/>
            <a:chExt cx="1066800" cy="1169551"/>
          </a:xfrm>
        </p:grpSpPr>
        <p:sp>
          <p:nvSpPr>
            <p:cNvPr id="5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67" name="T’"/>
            <p:cNvSpPr txBox="1"/>
            <p:nvPr/>
          </p:nvSpPr>
          <p:spPr>
            <a:xfrm>
              <a:off x="75576" y="-51384"/>
              <a:ext cx="91563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T’</a:t>
              </a:r>
            </a:p>
          </p:txBody>
        </p:sp>
      </p:grpSp>
      <p:sp>
        <p:nvSpPr>
          <p:cNvPr id="573" name="AutoShape 14"/>
          <p:cNvSpPr/>
          <p:nvPr/>
        </p:nvSpPr>
        <p:spPr>
          <a:xfrm>
            <a:off x="6486525" y="4067175"/>
            <a:ext cx="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70" name="Picture 19" descr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335" y="3714750"/>
            <a:ext cx="1077516" cy="315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 animBg="1" advAuto="0"/>
      <p:bldP spid="552" grpId="0" animBg="1" advAuto="0"/>
      <p:bldP spid="553" grpId="0" animBg="1" advAuto="0"/>
      <p:bldP spid="570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3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8FB4DE11-16FF-5242-B4AD-4AB64D794C1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372" y="2438400"/>
            <a:ext cx="1894656" cy="2537691"/>
          </a:xfrm>
          <a:prstGeom prst="rect">
            <a:avLst/>
          </a:prstGeom>
        </p:spPr>
      </p:pic>
      <p:sp>
        <p:nvSpPr>
          <p:cNvPr id="12" name="TextBox 7"/>
          <p:cNvSpPr txBox="1">
            <a:spLocks noChangeArrowheads="1"/>
          </p:cNvSpPr>
          <p:nvPr/>
        </p:nvSpPr>
        <p:spPr bwMode="auto">
          <a:xfrm>
            <a:off x="3352800" y="1905000"/>
            <a:ext cx="2549294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probability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9227" y="2667000"/>
            <a:ext cx="2022761" cy="2309091"/>
          </a:xfrm>
          <a:prstGeom prst="rect">
            <a:avLst/>
          </a:prstGeom>
        </p:spPr>
      </p:pic>
      <p:sp>
        <p:nvSpPr>
          <p:cNvPr id="22" name="TextBox 6"/>
          <p:cNvSpPr txBox="1">
            <a:spLocks noChangeArrowheads="1"/>
          </p:cNvSpPr>
          <p:nvPr/>
        </p:nvSpPr>
        <p:spPr bwMode="auto">
          <a:xfrm>
            <a:off x="-685800" y="1905000"/>
            <a:ext cx="4191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/>
              <a:t>propositional logic</a:t>
            </a:r>
          </a:p>
        </p:txBody>
      </p:sp>
      <p:sp>
        <p:nvSpPr>
          <p:cNvPr id="15" name="TextBox 4"/>
          <p:cNvSpPr txBox="1">
            <a:spLocks noChangeArrowheads="1"/>
          </p:cNvSpPr>
          <p:nvPr/>
        </p:nvSpPr>
        <p:spPr bwMode="auto">
          <a:xfrm>
            <a:off x="2514600" y="76200"/>
            <a:ext cx="4191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</a:rPr>
              <a:t>Modern AI</a:t>
            </a:r>
            <a:endParaRPr kumimoji="0" lang="en-US" sz="4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895600" y="1905000"/>
            <a:ext cx="6625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+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902094" y="1892300"/>
            <a:ext cx="182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=  </a:t>
            </a:r>
          </a:p>
        </p:txBody>
      </p:sp>
      <p:sp>
        <p:nvSpPr>
          <p:cNvPr id="24" name="TextBox 7"/>
          <p:cNvSpPr txBox="1">
            <a:spLocks noChangeArrowheads="1"/>
          </p:cNvSpPr>
          <p:nvPr/>
        </p:nvSpPr>
        <p:spPr bwMode="auto">
          <a:xfrm>
            <a:off x="6553200" y="1524000"/>
            <a:ext cx="2549294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Probabilistic Graphical Models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1392" t="4027" r="11393" b="5772"/>
          <a:stretch/>
        </p:blipFill>
        <p:spPr>
          <a:xfrm>
            <a:off x="6956194" y="3093660"/>
            <a:ext cx="1549400" cy="2387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457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F872C0-D55B-AEB0-55DD-20F275E4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578" name="Oval 4"/>
          <p:cNvGrpSpPr/>
          <p:nvPr/>
        </p:nvGrpSpPr>
        <p:grpSpPr>
          <a:xfrm>
            <a:off x="5873353" y="2971800"/>
            <a:ext cx="400050" cy="400050"/>
            <a:chOff x="0" y="0"/>
            <a:chExt cx="1066800" cy="1066800"/>
          </a:xfrm>
        </p:grpSpPr>
        <p:sp>
          <p:nvSpPr>
            <p:cNvPr id="57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7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581" name="Oval 5"/>
          <p:cNvGrpSpPr/>
          <p:nvPr/>
        </p:nvGrpSpPr>
        <p:grpSpPr>
          <a:xfrm>
            <a:off x="6330553" y="4000500"/>
            <a:ext cx="400050" cy="400050"/>
            <a:chOff x="0" y="0"/>
            <a:chExt cx="1066800" cy="1066800"/>
          </a:xfrm>
        </p:grpSpPr>
        <p:sp>
          <p:nvSpPr>
            <p:cNvPr id="57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0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607" name="AutoShape 6"/>
          <p:cNvSpPr/>
          <p:nvPr/>
        </p:nvSpPr>
        <p:spPr>
          <a:xfrm>
            <a:off x="6158520" y="3363396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85" name="Oval 7"/>
          <p:cNvGrpSpPr/>
          <p:nvPr/>
        </p:nvGrpSpPr>
        <p:grpSpPr>
          <a:xfrm>
            <a:off x="6959203" y="2971800"/>
            <a:ext cx="400050" cy="400050"/>
            <a:chOff x="0" y="0"/>
            <a:chExt cx="1066800" cy="1066800"/>
          </a:xfrm>
        </p:grpSpPr>
        <p:sp>
          <p:nvSpPr>
            <p:cNvPr id="58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84" name="B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608" name="AutoShape 8"/>
          <p:cNvSpPr/>
          <p:nvPr/>
        </p:nvSpPr>
        <p:spPr>
          <a:xfrm>
            <a:off x="6639902" y="3350720"/>
            <a:ext cx="410001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89" name="Oval 9"/>
          <p:cNvGrpSpPr/>
          <p:nvPr/>
        </p:nvGrpSpPr>
        <p:grpSpPr>
          <a:xfrm>
            <a:off x="5444728" y="3989785"/>
            <a:ext cx="400050" cy="400050"/>
            <a:chOff x="0" y="0"/>
            <a:chExt cx="1066800" cy="1066800"/>
          </a:xfrm>
        </p:grpSpPr>
        <p:sp>
          <p:nvSpPr>
            <p:cNvPr id="587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8" name="D"/>
            <p:cNvSpPr txBox="1"/>
            <p:nvPr/>
          </p:nvSpPr>
          <p:spPr>
            <a:xfrm>
              <a:off x="218784" y="71736"/>
              <a:ext cx="62923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609" name="AutoShape 10"/>
          <p:cNvSpPr/>
          <p:nvPr/>
        </p:nvSpPr>
        <p:spPr>
          <a:xfrm>
            <a:off x="5725978" y="3365032"/>
            <a:ext cx="266050" cy="63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93" name="Oval 11"/>
          <p:cNvGrpSpPr/>
          <p:nvPr/>
        </p:nvGrpSpPr>
        <p:grpSpPr>
          <a:xfrm>
            <a:off x="5874544" y="2114550"/>
            <a:ext cx="400050" cy="400050"/>
            <a:chOff x="0" y="0"/>
            <a:chExt cx="1066800" cy="1066800"/>
          </a:xfrm>
        </p:grpSpPr>
        <p:sp>
          <p:nvSpPr>
            <p:cNvPr id="59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9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610" name="AutoShape 12"/>
          <p:cNvSpPr/>
          <p:nvPr/>
        </p:nvSpPr>
        <p:spPr>
          <a:xfrm>
            <a:off x="6073669" y="2524125"/>
            <a:ext cx="609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97" name="Oval 13"/>
          <p:cNvGrpSpPr/>
          <p:nvPr/>
        </p:nvGrpSpPr>
        <p:grpSpPr>
          <a:xfrm>
            <a:off x="6330553" y="5009931"/>
            <a:ext cx="400050" cy="438582"/>
            <a:chOff x="0" y="-51384"/>
            <a:chExt cx="1066800" cy="1169551"/>
          </a:xfrm>
        </p:grpSpPr>
        <p:sp>
          <p:nvSpPr>
            <p:cNvPr id="59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6" name="T’"/>
            <p:cNvSpPr txBox="1"/>
            <p:nvPr/>
          </p:nvSpPr>
          <p:spPr>
            <a:xfrm>
              <a:off x="75576" y="-51384"/>
              <a:ext cx="91563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T’</a:t>
              </a:r>
            </a:p>
          </p:txBody>
        </p:sp>
      </p:grpSp>
      <p:sp>
        <p:nvSpPr>
          <p:cNvPr id="611" name="AutoShape 14"/>
          <p:cNvSpPr/>
          <p:nvPr/>
        </p:nvSpPr>
        <p:spPr>
          <a:xfrm>
            <a:off x="6530578" y="4410075"/>
            <a:ext cx="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99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840" y="2743200"/>
            <a:ext cx="1038225" cy="315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603" y="3286125"/>
            <a:ext cx="709613" cy="197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icture 17" descr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315" y="3752850"/>
            <a:ext cx="985838" cy="27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icture 18" descr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838" y="4243388"/>
            <a:ext cx="1051322" cy="315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19" descr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4829175"/>
            <a:ext cx="1301353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ext Box 5"/>
          <p:cNvSpPr txBox="1"/>
          <p:nvPr/>
        </p:nvSpPr>
        <p:spPr>
          <a:xfrm>
            <a:off x="3701653" y="2685693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sp>
        <p:nvSpPr>
          <p:cNvPr id="605" name="Text Box 5"/>
          <p:cNvSpPr txBox="1"/>
          <p:nvPr/>
        </p:nvSpPr>
        <p:spPr>
          <a:xfrm>
            <a:off x="3701653" y="3213735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sp>
        <p:nvSpPr>
          <p:cNvPr id="606" name="Text Box 5"/>
          <p:cNvSpPr txBox="1"/>
          <p:nvPr/>
        </p:nvSpPr>
        <p:spPr>
          <a:xfrm>
            <a:off x="3701653" y="4752022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 advAuto="0"/>
      <p:bldP spid="600" grpId="0" animBg="1" advAuto="0"/>
      <p:bldP spid="601" grpId="0" animBg="1" advAuto="0"/>
      <p:bldP spid="602" grpId="0" animBg="1" advAuto="0"/>
      <p:bldP spid="603" grpId="0" animBg="1" advAuto="0"/>
      <p:bldP spid="604" grpId="0" animBg="1" advAuto="0"/>
      <p:bldP spid="605" grpId="0" animBg="1" advAuto="0"/>
      <p:bldP spid="606" grpId="0" animBg="1" advAuto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2-DB8B-BD38-D54A-D0759C37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14" name="Rectangle 3"/>
          <p:cNvSpPr txBox="1">
            <a:spLocks noGrp="1"/>
          </p:cNvSpPr>
          <p:nvPr>
            <p:ph idx="4294967295"/>
          </p:nvPr>
        </p:nvSpPr>
        <p:spPr>
          <a:xfrm>
            <a:off x="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r>
              <a:t>Variables:</a:t>
            </a:r>
          </a:p>
          <a:p>
            <a:pPr lvl="1"/>
            <a:r>
              <a:t>R: Raining; T: Traffic</a:t>
            </a:r>
            <a:endParaRPr sz="2100">
              <a:solidFill>
                <a:srgbClr val="000000"/>
              </a:solidFill>
            </a:endParaRPr>
          </a:p>
          <a:p>
            <a:pPr lvl="1"/>
            <a:r>
              <a:t>D: Roof drips; S: I’m sad</a:t>
            </a:r>
            <a:br/>
            <a:endParaRPr sz="2100">
              <a:solidFill>
                <a:srgbClr val="000000"/>
              </a:solidFill>
            </a:endParaRPr>
          </a:p>
          <a:p>
            <a:r>
              <a:t>Questions:</a:t>
            </a:r>
          </a:p>
        </p:txBody>
      </p:sp>
      <p:grpSp>
        <p:nvGrpSpPr>
          <p:cNvPr id="617" name="Oval 4"/>
          <p:cNvGrpSpPr/>
          <p:nvPr/>
        </p:nvGrpSpPr>
        <p:grpSpPr>
          <a:xfrm>
            <a:off x="5429250" y="3371850"/>
            <a:ext cx="400050" cy="400050"/>
            <a:chOff x="0" y="0"/>
            <a:chExt cx="1066800" cy="1066800"/>
          </a:xfrm>
        </p:grpSpPr>
        <p:sp>
          <p:nvSpPr>
            <p:cNvPr id="6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6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20" name="Oval 5"/>
          <p:cNvGrpSpPr/>
          <p:nvPr/>
        </p:nvGrpSpPr>
        <p:grpSpPr>
          <a:xfrm>
            <a:off x="5943600" y="4229100"/>
            <a:ext cx="400050" cy="400050"/>
            <a:chOff x="0" y="0"/>
            <a:chExt cx="1066800" cy="1066800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19" name="S"/>
            <p:cNvSpPr txBox="1"/>
            <p:nvPr/>
          </p:nvSpPr>
          <p:spPr>
            <a:xfrm>
              <a:off x="287179" y="71736"/>
              <a:ext cx="4924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S</a:t>
              </a:r>
            </a:p>
          </p:txBody>
        </p:sp>
      </p:grpSp>
      <p:sp>
        <p:nvSpPr>
          <p:cNvPr id="635" name="AutoShape 6"/>
          <p:cNvSpPr/>
          <p:nvPr/>
        </p:nvSpPr>
        <p:spPr>
          <a:xfrm>
            <a:off x="5737141" y="3751652"/>
            <a:ext cx="298618" cy="497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4" name="Oval 7"/>
          <p:cNvGrpSpPr/>
          <p:nvPr/>
        </p:nvGrpSpPr>
        <p:grpSpPr>
          <a:xfrm>
            <a:off x="6515100" y="3371850"/>
            <a:ext cx="400050" cy="400050"/>
            <a:chOff x="0" y="0"/>
            <a:chExt cx="1066800" cy="1066800"/>
          </a:xfrm>
        </p:grpSpPr>
        <p:sp>
          <p:nvSpPr>
            <p:cNvPr id="62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3" name="D"/>
            <p:cNvSpPr txBox="1"/>
            <p:nvPr/>
          </p:nvSpPr>
          <p:spPr>
            <a:xfrm>
              <a:off x="218784" y="71736"/>
              <a:ext cx="62923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636" name="AutoShape 8"/>
          <p:cNvSpPr/>
          <p:nvPr/>
        </p:nvSpPr>
        <p:spPr>
          <a:xfrm>
            <a:off x="6259920" y="3745955"/>
            <a:ext cx="339152" cy="50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8" name="Oval 9"/>
          <p:cNvGrpSpPr/>
          <p:nvPr/>
        </p:nvGrpSpPr>
        <p:grpSpPr>
          <a:xfrm>
            <a:off x="5943600" y="2514600"/>
            <a:ext cx="400050" cy="400050"/>
            <a:chOff x="0" y="0"/>
            <a:chExt cx="1066800" cy="1066800"/>
          </a:xfrm>
        </p:grpSpPr>
        <p:sp>
          <p:nvSpPr>
            <p:cNvPr id="62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637" name="AutoShape 10"/>
          <p:cNvSpPr/>
          <p:nvPr/>
        </p:nvSpPr>
        <p:spPr>
          <a:xfrm>
            <a:off x="5737141" y="2894402"/>
            <a:ext cx="298618" cy="497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638" name="AutoShape 11"/>
          <p:cNvSpPr/>
          <p:nvPr/>
        </p:nvSpPr>
        <p:spPr>
          <a:xfrm>
            <a:off x="6259920" y="2889067"/>
            <a:ext cx="339152" cy="50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31" name="Picture 13" descr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444" y="4282678"/>
            <a:ext cx="735806" cy="197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Picture 14" descr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588" y="4695825"/>
            <a:ext cx="1038225" cy="27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icture 15" descr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5143500"/>
            <a:ext cx="1340644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Text Box 5"/>
          <p:cNvSpPr txBox="1"/>
          <p:nvPr/>
        </p:nvSpPr>
        <p:spPr>
          <a:xfrm>
            <a:off x="4000500" y="4618672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  <p:bldP spid="632" grpId="0" animBg="1" advAuto="0"/>
      <p:bldP spid="633" grpId="0" animBg="1" advAuto="0"/>
      <p:bldP spid="634" grpId="0" animBg="1" advAuto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46875" indent="-246875" defTabSz="297180">
              <a:spcBef>
                <a:spcPts val="1388"/>
              </a:spcBef>
              <a:defRPr sz="4608"/>
            </a:pPr>
            <a:r>
              <a:t>Given a Bayes net structure, can run </a:t>
            </a:r>
            <a:br/>
            <a:r>
              <a:t>d-separation algorithm to build a complete list of conditional independences that are necessarily true of the form</a:t>
            </a:r>
            <a:br/>
            <a:br/>
            <a:br/>
            <a:br/>
            <a:endParaRPr/>
          </a:p>
          <a:p>
            <a:pPr marL="246875" indent="-246875" defTabSz="297180">
              <a:spcBef>
                <a:spcPts val="1388"/>
              </a:spcBef>
              <a:defRPr sz="4608"/>
            </a:pPr>
            <a:r>
              <a:t>This list determines the set of probability distributions that can be represented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AE8EC-B312-6700-F53A-97E91507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Implications</a:t>
            </a:r>
          </a:p>
        </p:txBody>
      </p:sp>
      <p:pic>
        <p:nvPicPr>
          <p:cNvPr id="642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25" y="3422967"/>
            <a:ext cx="3188967" cy="323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905" y="2814761"/>
            <a:ext cx="1854895" cy="153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70678-24CF-54B6-86D4-115F6822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Computing All Independences</a:t>
            </a:r>
          </a:p>
        </p:txBody>
      </p:sp>
      <p:pic>
        <p:nvPicPr>
          <p:cNvPr id="646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802" y="2521756"/>
            <a:ext cx="3588427" cy="25793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17"/>
          <p:cNvGrpSpPr/>
          <p:nvPr/>
        </p:nvGrpSpPr>
        <p:grpSpPr>
          <a:xfrm>
            <a:off x="5734050" y="1676399"/>
            <a:ext cx="1071563" cy="857252"/>
            <a:chOff x="0" y="-2"/>
            <a:chExt cx="2857500" cy="2286002"/>
          </a:xfrm>
        </p:grpSpPr>
        <p:grpSp>
          <p:nvGrpSpPr>
            <p:cNvPr id="649" name="Oval 12"/>
            <p:cNvGrpSpPr/>
            <p:nvPr/>
          </p:nvGrpSpPr>
          <p:grpSpPr>
            <a:xfrm>
              <a:off x="0" y="1415141"/>
              <a:ext cx="914400" cy="870859"/>
              <a:chOff x="0" y="-1"/>
              <a:chExt cx="914400" cy="870858"/>
            </a:xfrm>
          </p:grpSpPr>
          <p:sp>
            <p:nvSpPr>
              <p:cNvPr id="647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48" name="X"/>
              <p:cNvSpPr txBox="1"/>
              <p:nvPr/>
            </p:nvSpPr>
            <p:spPr>
              <a:xfrm>
                <a:off x="232352" y="35319"/>
                <a:ext cx="449699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52" name="Oval 13"/>
            <p:cNvGrpSpPr/>
            <p:nvPr/>
          </p:nvGrpSpPr>
          <p:grpSpPr>
            <a:xfrm>
              <a:off x="914400" y="-2"/>
              <a:ext cx="914400" cy="870860"/>
              <a:chOff x="0" y="-1"/>
              <a:chExt cx="914400" cy="870858"/>
            </a:xfrm>
          </p:grpSpPr>
          <p:sp>
            <p:nvSpPr>
              <p:cNvPr id="650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51" name="Y"/>
              <p:cNvSpPr txBox="1"/>
              <p:nvPr/>
            </p:nvSpPr>
            <p:spPr>
              <a:xfrm>
                <a:off x="240901" y="35322"/>
                <a:ext cx="432597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55" name="Oval 14"/>
            <p:cNvGrpSpPr/>
            <p:nvPr/>
          </p:nvGrpSpPr>
          <p:grpSpPr>
            <a:xfrm>
              <a:off x="1943100" y="1415141"/>
              <a:ext cx="914400" cy="870859"/>
              <a:chOff x="0" y="-1"/>
              <a:chExt cx="914400" cy="870858"/>
            </a:xfrm>
          </p:grpSpPr>
          <p:sp>
            <p:nvSpPr>
              <p:cNvPr id="653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54" name="Z"/>
              <p:cNvSpPr txBox="1"/>
              <p:nvPr/>
            </p:nvSpPr>
            <p:spPr>
              <a:xfrm>
                <a:off x="245176" y="35319"/>
                <a:ext cx="424051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56" name="AutoShape 15"/>
            <p:cNvSpPr/>
            <p:nvPr/>
          </p:nvSpPr>
          <p:spPr>
            <a:xfrm flipH="1">
              <a:off x="457199" y="764267"/>
              <a:ext cx="590551" cy="63046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57" name="AutoShape 16"/>
            <p:cNvSpPr/>
            <p:nvPr/>
          </p:nvSpPr>
          <p:spPr>
            <a:xfrm>
              <a:off x="1695449" y="764267"/>
              <a:ext cx="704852" cy="63046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70" name="Group 17"/>
          <p:cNvGrpSpPr/>
          <p:nvPr/>
        </p:nvGrpSpPr>
        <p:grpSpPr>
          <a:xfrm>
            <a:off x="5791199" y="2647949"/>
            <a:ext cx="1051562" cy="914402"/>
            <a:chOff x="-1" y="-1"/>
            <a:chExt cx="2804163" cy="2438404"/>
          </a:xfrm>
        </p:grpSpPr>
        <p:grpSp>
          <p:nvGrpSpPr>
            <p:cNvPr id="661" name="Oval 12"/>
            <p:cNvGrpSpPr/>
            <p:nvPr/>
          </p:nvGrpSpPr>
          <p:grpSpPr>
            <a:xfrm>
              <a:off x="-1" y="1509485"/>
              <a:ext cx="897335" cy="928918"/>
              <a:chOff x="-1" y="0"/>
              <a:chExt cx="897334" cy="928916"/>
            </a:xfrm>
          </p:grpSpPr>
          <p:sp>
            <p:nvSpPr>
              <p:cNvPr id="659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0" name="X"/>
              <p:cNvSpPr txBox="1"/>
              <p:nvPr/>
            </p:nvSpPr>
            <p:spPr>
              <a:xfrm>
                <a:off x="223815" y="64349"/>
                <a:ext cx="449698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64" name="Oval 13"/>
            <p:cNvGrpSpPr/>
            <p:nvPr/>
          </p:nvGrpSpPr>
          <p:grpSpPr>
            <a:xfrm>
              <a:off x="897330" y="-1"/>
              <a:ext cx="897335" cy="928918"/>
              <a:chOff x="-1" y="0"/>
              <a:chExt cx="897334" cy="928916"/>
            </a:xfrm>
          </p:grpSpPr>
          <p:sp>
            <p:nvSpPr>
              <p:cNvPr id="662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3" name="Y"/>
              <p:cNvSpPr txBox="1"/>
              <p:nvPr/>
            </p:nvSpPr>
            <p:spPr>
              <a:xfrm>
                <a:off x="232366" y="64349"/>
                <a:ext cx="432596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67" name="Oval 14"/>
            <p:cNvGrpSpPr/>
            <p:nvPr/>
          </p:nvGrpSpPr>
          <p:grpSpPr>
            <a:xfrm>
              <a:off x="1906827" y="1509485"/>
              <a:ext cx="897335" cy="928918"/>
              <a:chOff x="-1" y="0"/>
              <a:chExt cx="897334" cy="928916"/>
            </a:xfrm>
          </p:grpSpPr>
          <p:sp>
            <p:nvSpPr>
              <p:cNvPr id="665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6" name="Z"/>
              <p:cNvSpPr txBox="1"/>
              <p:nvPr/>
            </p:nvSpPr>
            <p:spPr>
              <a:xfrm>
                <a:off x="236641" y="64349"/>
                <a:ext cx="424050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68" name="AutoShape 15"/>
            <p:cNvSpPr/>
            <p:nvPr/>
          </p:nvSpPr>
          <p:spPr>
            <a:xfrm flipH="1">
              <a:off x="448666" y="815219"/>
              <a:ext cx="579527" cy="6724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69" name="AutoShape 16"/>
            <p:cNvSpPr/>
            <p:nvPr/>
          </p:nvSpPr>
          <p:spPr>
            <a:xfrm>
              <a:off x="1663801" y="815219"/>
              <a:ext cx="691693" cy="67249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82" name="Group 31"/>
          <p:cNvGrpSpPr/>
          <p:nvPr/>
        </p:nvGrpSpPr>
        <p:grpSpPr>
          <a:xfrm>
            <a:off x="5791199" y="3733799"/>
            <a:ext cx="1085853" cy="955224"/>
            <a:chOff x="-2" y="-2"/>
            <a:chExt cx="2895605" cy="2547263"/>
          </a:xfrm>
        </p:grpSpPr>
        <p:grpSp>
          <p:nvGrpSpPr>
            <p:cNvPr id="673" name="Oval 25"/>
            <p:cNvGrpSpPr/>
            <p:nvPr/>
          </p:nvGrpSpPr>
          <p:grpSpPr>
            <a:xfrm>
              <a:off x="-2" y="-2"/>
              <a:ext cx="949239" cy="949240"/>
              <a:chOff x="-1" y="-1"/>
              <a:chExt cx="949238" cy="949238"/>
            </a:xfrm>
          </p:grpSpPr>
          <p:sp>
            <p:nvSpPr>
              <p:cNvPr id="671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2" name="X"/>
              <p:cNvSpPr txBox="1"/>
              <p:nvPr/>
            </p:nvSpPr>
            <p:spPr>
              <a:xfrm>
                <a:off x="249766" y="74508"/>
                <a:ext cx="449698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76" name="Oval 26"/>
            <p:cNvGrpSpPr/>
            <p:nvPr/>
          </p:nvGrpSpPr>
          <p:grpSpPr>
            <a:xfrm>
              <a:off x="1088570" y="1598022"/>
              <a:ext cx="944883" cy="949239"/>
              <a:chOff x="-1" y="-1"/>
              <a:chExt cx="944882" cy="949238"/>
            </a:xfrm>
          </p:grpSpPr>
          <p:sp>
            <p:nvSpPr>
              <p:cNvPr id="674" name="Oval"/>
              <p:cNvSpPr/>
              <p:nvPr/>
            </p:nvSpPr>
            <p:spPr>
              <a:xfrm>
                <a:off x="-1" y="-1"/>
                <a:ext cx="944882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5" name="Y"/>
              <p:cNvSpPr txBox="1"/>
              <p:nvPr/>
            </p:nvSpPr>
            <p:spPr>
              <a:xfrm>
                <a:off x="256140" y="74508"/>
                <a:ext cx="432597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79" name="Oval 27"/>
            <p:cNvGrpSpPr/>
            <p:nvPr/>
          </p:nvGrpSpPr>
          <p:grpSpPr>
            <a:xfrm>
              <a:off x="1946364" y="-2"/>
              <a:ext cx="949239" cy="949240"/>
              <a:chOff x="-1" y="-1"/>
              <a:chExt cx="949238" cy="949238"/>
            </a:xfrm>
          </p:grpSpPr>
          <p:sp>
            <p:nvSpPr>
              <p:cNvPr id="677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8" name="Z"/>
              <p:cNvSpPr txBox="1"/>
              <p:nvPr/>
            </p:nvSpPr>
            <p:spPr>
              <a:xfrm>
                <a:off x="262593" y="74508"/>
                <a:ext cx="424050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80" name="AutoShape 28"/>
            <p:cNvSpPr/>
            <p:nvPr/>
          </p:nvSpPr>
          <p:spPr>
            <a:xfrm>
              <a:off x="474617" y="949234"/>
              <a:ext cx="753290" cy="7881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81" name="AutoShape 29"/>
            <p:cNvSpPr/>
            <p:nvPr/>
          </p:nvSpPr>
          <p:spPr>
            <a:xfrm flipV="1">
              <a:off x="1894114" y="949234"/>
              <a:ext cx="526869" cy="7881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95" name="Group 31"/>
          <p:cNvGrpSpPr/>
          <p:nvPr/>
        </p:nvGrpSpPr>
        <p:grpSpPr>
          <a:xfrm>
            <a:off x="5848349" y="4819649"/>
            <a:ext cx="1085853" cy="932364"/>
            <a:chOff x="-2" y="-2"/>
            <a:chExt cx="2895605" cy="2486303"/>
          </a:xfrm>
        </p:grpSpPr>
        <p:grpSp>
          <p:nvGrpSpPr>
            <p:cNvPr id="685" name="Oval 25"/>
            <p:cNvGrpSpPr/>
            <p:nvPr/>
          </p:nvGrpSpPr>
          <p:grpSpPr>
            <a:xfrm>
              <a:off x="-2" y="1537062"/>
              <a:ext cx="949239" cy="949239"/>
              <a:chOff x="-1" y="-1"/>
              <a:chExt cx="949238" cy="949238"/>
            </a:xfrm>
          </p:grpSpPr>
          <p:sp>
            <p:nvSpPr>
              <p:cNvPr id="683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84" name="X"/>
              <p:cNvSpPr txBox="1"/>
              <p:nvPr/>
            </p:nvSpPr>
            <p:spPr>
              <a:xfrm>
                <a:off x="249766" y="74508"/>
                <a:ext cx="449698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88" name="Oval 26"/>
            <p:cNvGrpSpPr/>
            <p:nvPr/>
          </p:nvGrpSpPr>
          <p:grpSpPr>
            <a:xfrm>
              <a:off x="949233" y="-2"/>
              <a:ext cx="944883" cy="949240"/>
              <a:chOff x="-1" y="-1"/>
              <a:chExt cx="944882" cy="949238"/>
            </a:xfrm>
          </p:grpSpPr>
          <p:sp>
            <p:nvSpPr>
              <p:cNvPr id="686" name="Oval"/>
              <p:cNvSpPr/>
              <p:nvPr/>
            </p:nvSpPr>
            <p:spPr>
              <a:xfrm>
                <a:off x="-1" y="-1"/>
                <a:ext cx="944882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87" name="Y"/>
              <p:cNvSpPr txBox="1"/>
              <p:nvPr/>
            </p:nvSpPr>
            <p:spPr>
              <a:xfrm>
                <a:off x="256140" y="74508"/>
                <a:ext cx="432597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91" name="Oval 27"/>
            <p:cNvGrpSpPr/>
            <p:nvPr/>
          </p:nvGrpSpPr>
          <p:grpSpPr>
            <a:xfrm>
              <a:off x="1946364" y="1537062"/>
              <a:ext cx="949239" cy="949239"/>
              <a:chOff x="-1" y="-1"/>
              <a:chExt cx="949238" cy="949238"/>
            </a:xfrm>
          </p:grpSpPr>
          <p:sp>
            <p:nvSpPr>
              <p:cNvPr id="689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90" name="Z"/>
              <p:cNvSpPr txBox="1"/>
              <p:nvPr/>
            </p:nvSpPr>
            <p:spPr>
              <a:xfrm>
                <a:off x="262593" y="74508"/>
                <a:ext cx="424050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92" name="AutoShape 28"/>
            <p:cNvSpPr/>
            <p:nvPr/>
          </p:nvSpPr>
          <p:spPr>
            <a:xfrm flipH="1">
              <a:off x="474617" y="831668"/>
              <a:ext cx="609601" cy="68362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93" name="AutoShape 29"/>
            <p:cNvSpPr/>
            <p:nvPr/>
          </p:nvSpPr>
          <p:spPr>
            <a:xfrm>
              <a:off x="1754777" y="849085"/>
              <a:ext cx="666205" cy="64879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94" name="AutoShape 30"/>
            <p:cNvSpPr/>
            <p:nvPr/>
          </p:nvSpPr>
          <p:spPr>
            <a:xfrm>
              <a:off x="988422" y="2011680"/>
              <a:ext cx="918755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</p:spTree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3"/>
          <p:cNvSpPr txBox="1">
            <a:spLocks noGrp="1"/>
          </p:cNvSpPr>
          <p:nvPr>
            <p:ph idx="1"/>
          </p:nvPr>
        </p:nvSpPr>
        <p:spPr>
          <a:xfrm>
            <a:off x="133450" y="1371600"/>
            <a:ext cx="4945684" cy="4754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57161" indent="-257161">
              <a:defRPr sz="4000"/>
            </a:pPr>
            <a:r>
              <a:rPr dirty="0"/>
              <a:t>Given some graph topology G, only certain joint distributions can be encoded</a:t>
            </a:r>
          </a:p>
          <a:p>
            <a:pPr marL="257161" indent="-257161">
              <a:defRPr sz="4000"/>
            </a:pPr>
            <a:r>
              <a:rPr dirty="0"/>
              <a:t>The graph structure guarantees certain (conditional) independences </a:t>
            </a:r>
            <a:r>
              <a:rPr sz="600" dirty="0">
                <a:solidFill>
                  <a:srgbClr val="000000"/>
                </a:solidFill>
              </a:rPr>
              <a:t> </a:t>
            </a:r>
            <a:r>
              <a:rPr dirty="0"/>
              <a:t>(</a:t>
            </a:r>
            <a:r>
              <a:rPr lang="en-US" dirty="0"/>
              <a:t>t</a:t>
            </a:r>
            <a:r>
              <a:rPr dirty="0"/>
              <a:t>here might be more independence)</a:t>
            </a:r>
            <a:endParaRPr sz="6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A4C1A-364D-8FE1-CF5F-E60E8268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Topology Limits Distributions</a:t>
            </a:r>
          </a:p>
        </p:txBody>
      </p:sp>
      <p:sp>
        <p:nvSpPr>
          <p:cNvPr id="699" name="Freeform 4"/>
          <p:cNvSpPr/>
          <p:nvPr/>
        </p:nvSpPr>
        <p:spPr>
          <a:xfrm>
            <a:off x="5129845" y="2656623"/>
            <a:ext cx="1889482" cy="1912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269" extrusionOk="0">
                <a:moveTo>
                  <a:pt x="15449" y="2394"/>
                </a:moveTo>
                <a:cubicBezTo>
                  <a:pt x="13969" y="2482"/>
                  <a:pt x="11651" y="552"/>
                  <a:pt x="9633" y="729"/>
                </a:cubicBezTo>
                <a:cubicBezTo>
                  <a:pt x="7616" y="905"/>
                  <a:pt x="4957" y="1776"/>
                  <a:pt x="3359" y="3429"/>
                </a:cubicBezTo>
                <a:cubicBezTo>
                  <a:pt x="1761" y="5081"/>
                  <a:pt x="-217" y="9106"/>
                  <a:pt x="19" y="10633"/>
                </a:cubicBezTo>
                <a:cubicBezTo>
                  <a:pt x="255" y="12159"/>
                  <a:pt x="4420" y="10973"/>
                  <a:pt x="4761" y="12563"/>
                </a:cubicBezTo>
                <a:cubicBezTo>
                  <a:pt x="5101" y="14153"/>
                  <a:pt x="477" y="19616"/>
                  <a:pt x="2088" y="20209"/>
                </a:cubicBezTo>
                <a:cubicBezTo>
                  <a:pt x="3700" y="20802"/>
                  <a:pt x="11362" y="16840"/>
                  <a:pt x="14441" y="16096"/>
                </a:cubicBezTo>
                <a:cubicBezTo>
                  <a:pt x="17519" y="15352"/>
                  <a:pt x="19785" y="16979"/>
                  <a:pt x="20584" y="15705"/>
                </a:cubicBezTo>
                <a:cubicBezTo>
                  <a:pt x="21383" y="14431"/>
                  <a:pt x="19588" y="11024"/>
                  <a:pt x="19248" y="8438"/>
                </a:cubicBezTo>
                <a:cubicBezTo>
                  <a:pt x="18907" y="5851"/>
                  <a:pt x="19143" y="1221"/>
                  <a:pt x="18514" y="211"/>
                </a:cubicBezTo>
                <a:cubicBezTo>
                  <a:pt x="17886" y="-798"/>
                  <a:pt x="16615" y="2129"/>
                  <a:pt x="15449" y="2394"/>
                </a:cubicBezTo>
                <a:close/>
              </a:path>
            </a:pathLst>
          </a:cu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0" name="Freeform 40"/>
          <p:cNvSpPr/>
          <p:nvPr/>
        </p:nvSpPr>
        <p:spPr>
          <a:xfrm>
            <a:off x="5363068" y="2894321"/>
            <a:ext cx="1330091" cy="1025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8" h="21355" extrusionOk="0">
                <a:moveTo>
                  <a:pt x="1894" y="12525"/>
                </a:moveTo>
                <a:cubicBezTo>
                  <a:pt x="3401" y="14534"/>
                  <a:pt x="6188" y="21255"/>
                  <a:pt x="9088" y="21354"/>
                </a:cubicBezTo>
                <a:cubicBezTo>
                  <a:pt x="11988" y="21453"/>
                  <a:pt x="17355" y="16444"/>
                  <a:pt x="19276" y="13145"/>
                </a:cubicBezTo>
                <a:cubicBezTo>
                  <a:pt x="21197" y="9847"/>
                  <a:pt x="21385" y="3424"/>
                  <a:pt x="20613" y="1639"/>
                </a:cubicBezTo>
                <a:cubicBezTo>
                  <a:pt x="19841" y="-147"/>
                  <a:pt x="16545" y="2680"/>
                  <a:pt x="14662" y="2407"/>
                </a:cubicBezTo>
                <a:cubicBezTo>
                  <a:pt x="12779" y="2135"/>
                  <a:pt x="11122" y="-73"/>
                  <a:pt x="9276" y="2"/>
                </a:cubicBezTo>
                <a:cubicBezTo>
                  <a:pt x="7431" y="76"/>
                  <a:pt x="5152" y="1217"/>
                  <a:pt x="3627" y="2779"/>
                </a:cubicBezTo>
                <a:cubicBezTo>
                  <a:pt x="2101" y="4342"/>
                  <a:pt x="350" y="7739"/>
                  <a:pt x="67" y="9351"/>
                </a:cubicBezTo>
                <a:cubicBezTo>
                  <a:pt x="-215" y="10963"/>
                  <a:pt x="388" y="10517"/>
                  <a:pt x="1894" y="12525"/>
                </a:cubicBezTo>
                <a:close/>
              </a:path>
            </a:pathLst>
          </a:custGeom>
          <a:solidFill>
            <a:srgbClr val="FF9999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1" name="Freeform 5"/>
          <p:cNvSpPr/>
          <p:nvPr/>
        </p:nvSpPr>
        <p:spPr>
          <a:xfrm>
            <a:off x="5522420" y="3047770"/>
            <a:ext cx="639348" cy="579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9" h="19423" extrusionOk="0">
                <a:moveTo>
                  <a:pt x="9957" y="567"/>
                </a:moveTo>
                <a:cubicBezTo>
                  <a:pt x="6698" y="1325"/>
                  <a:pt x="824" y="4719"/>
                  <a:pt x="104" y="7075"/>
                </a:cubicBezTo>
                <a:cubicBezTo>
                  <a:pt x="-616" y="9430"/>
                  <a:pt x="2529" y="12664"/>
                  <a:pt x="5523" y="14621"/>
                </a:cubicBezTo>
                <a:cubicBezTo>
                  <a:pt x="8517" y="16577"/>
                  <a:pt x="15717" y="20929"/>
                  <a:pt x="18066" y="18893"/>
                </a:cubicBezTo>
                <a:cubicBezTo>
                  <a:pt x="20416" y="16857"/>
                  <a:pt x="20984" y="5478"/>
                  <a:pt x="19620" y="2403"/>
                </a:cubicBezTo>
                <a:cubicBezTo>
                  <a:pt x="18256" y="-671"/>
                  <a:pt x="13216" y="-192"/>
                  <a:pt x="9957" y="567"/>
                </a:cubicBezTo>
                <a:close/>
              </a:path>
            </a:pathLst>
          </a:cu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2" name="Line 6"/>
          <p:cNvSpPr/>
          <p:nvPr/>
        </p:nvSpPr>
        <p:spPr>
          <a:xfrm>
            <a:off x="5334228" y="2474849"/>
            <a:ext cx="392679" cy="74250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3" name="Line 9"/>
          <p:cNvSpPr/>
          <p:nvPr/>
        </p:nvSpPr>
        <p:spPr>
          <a:xfrm flipH="1" flipV="1">
            <a:off x="6264029" y="4076637"/>
            <a:ext cx="652065" cy="5673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4" name="Line 41"/>
          <p:cNvSpPr/>
          <p:nvPr/>
        </p:nvSpPr>
        <p:spPr>
          <a:xfrm flipH="1">
            <a:off x="6566296" y="2888598"/>
            <a:ext cx="1334295" cy="37609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743" name="Group 79"/>
          <p:cNvGrpSpPr/>
          <p:nvPr/>
        </p:nvGrpSpPr>
        <p:grpSpPr>
          <a:xfrm>
            <a:off x="7724775" y="1906469"/>
            <a:ext cx="1294259" cy="2551167"/>
            <a:chOff x="0" y="0"/>
            <a:chExt cx="3451355" cy="6803111"/>
          </a:xfrm>
        </p:grpSpPr>
        <p:sp>
          <p:nvSpPr>
            <p:cNvPr id="705" name="Rounded Rectangle 81"/>
            <p:cNvSpPr/>
            <p:nvPr/>
          </p:nvSpPr>
          <p:spPr>
            <a:xfrm>
              <a:off x="0" y="0"/>
              <a:ext cx="2851150" cy="6248400"/>
            </a:xfrm>
            <a:prstGeom prst="roundRect">
              <a:avLst>
                <a:gd name="adj" fmla="val 16667"/>
              </a:avLst>
            </a:prstGeom>
            <a:solidFill>
              <a:srgbClr val="FF999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grpSp>
          <p:nvGrpSpPr>
            <p:cNvPr id="717" name="Group 17"/>
            <p:cNvGrpSpPr/>
            <p:nvPr/>
          </p:nvGrpSpPr>
          <p:grpSpPr>
            <a:xfrm>
              <a:off x="565704" y="815008"/>
              <a:ext cx="2885652" cy="2578085"/>
              <a:chOff x="0" y="82105"/>
              <a:chExt cx="2885651" cy="2578083"/>
            </a:xfrm>
          </p:grpSpPr>
          <p:grpSp>
            <p:nvGrpSpPr>
              <p:cNvPr id="708" name="Oval 12"/>
              <p:cNvGrpSpPr/>
              <p:nvPr/>
            </p:nvGrpSpPr>
            <p:grpSpPr>
              <a:xfrm>
                <a:off x="-1" y="1082405"/>
                <a:ext cx="1577745" cy="1577785"/>
                <a:chOff x="0" y="82106"/>
                <a:chExt cx="1577743" cy="1577784"/>
              </a:xfrm>
            </p:grpSpPr>
            <p:sp>
              <p:nvSpPr>
                <p:cNvPr id="706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07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11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09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0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14" name="Oval 14"/>
              <p:cNvGrpSpPr/>
              <p:nvPr/>
            </p:nvGrpSpPr>
            <p:grpSpPr>
              <a:xfrm>
                <a:off x="1307908" y="1082405"/>
                <a:ext cx="1577744" cy="1577785"/>
                <a:chOff x="0" y="82106"/>
                <a:chExt cx="1577743" cy="1577784"/>
              </a:xfrm>
            </p:grpSpPr>
            <p:sp>
              <p:nvSpPr>
                <p:cNvPr id="712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3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15" name="AutoShape 15"/>
              <p:cNvSpPr/>
              <p:nvPr/>
            </p:nvSpPr>
            <p:spPr>
              <a:xfrm flipH="1">
                <a:off x="307744" y="622331"/>
                <a:ext cx="397501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16" name="AutoShape 16"/>
              <p:cNvSpPr/>
              <p:nvPr/>
            </p:nvSpPr>
            <p:spPr>
              <a:xfrm>
                <a:off x="1141214" y="622331"/>
                <a:ext cx="474437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29" name="Group 17"/>
            <p:cNvGrpSpPr/>
            <p:nvPr/>
          </p:nvGrpSpPr>
          <p:grpSpPr>
            <a:xfrm>
              <a:off x="565704" y="2445026"/>
              <a:ext cx="2885652" cy="2578084"/>
              <a:chOff x="0" y="82105"/>
              <a:chExt cx="2885651" cy="2578083"/>
            </a:xfrm>
          </p:grpSpPr>
          <p:grpSp>
            <p:nvGrpSpPr>
              <p:cNvPr id="720" name="Oval 12"/>
              <p:cNvGrpSpPr/>
              <p:nvPr/>
            </p:nvGrpSpPr>
            <p:grpSpPr>
              <a:xfrm>
                <a:off x="-1" y="1082405"/>
                <a:ext cx="1577745" cy="1577785"/>
                <a:chOff x="0" y="82106"/>
                <a:chExt cx="1577743" cy="157778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9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23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21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22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26" name="Oval 14"/>
              <p:cNvGrpSpPr/>
              <p:nvPr/>
            </p:nvGrpSpPr>
            <p:grpSpPr>
              <a:xfrm>
                <a:off x="1307908" y="1082405"/>
                <a:ext cx="1577744" cy="1577785"/>
                <a:chOff x="0" y="82106"/>
                <a:chExt cx="1577743" cy="1577784"/>
              </a:xfrm>
            </p:grpSpPr>
            <p:sp>
              <p:nvSpPr>
                <p:cNvPr id="724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25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27" name="AutoShape 15"/>
              <p:cNvSpPr/>
              <p:nvPr/>
            </p:nvSpPr>
            <p:spPr>
              <a:xfrm flipH="1">
                <a:off x="307744" y="622331"/>
                <a:ext cx="397501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28" name="AutoShape 16"/>
              <p:cNvSpPr/>
              <p:nvPr/>
            </p:nvSpPr>
            <p:spPr>
              <a:xfrm>
                <a:off x="1141214" y="622331"/>
                <a:ext cx="474437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41" name="Group 17"/>
            <p:cNvGrpSpPr/>
            <p:nvPr/>
          </p:nvGrpSpPr>
          <p:grpSpPr>
            <a:xfrm>
              <a:off x="543076" y="4225028"/>
              <a:ext cx="2885652" cy="2578084"/>
              <a:chOff x="0" y="82105"/>
              <a:chExt cx="2885651" cy="2578082"/>
            </a:xfrm>
          </p:grpSpPr>
          <p:grpSp>
            <p:nvGrpSpPr>
              <p:cNvPr id="732" name="Oval 12"/>
              <p:cNvGrpSpPr/>
              <p:nvPr/>
            </p:nvGrpSpPr>
            <p:grpSpPr>
              <a:xfrm>
                <a:off x="-1" y="1082404"/>
                <a:ext cx="1577745" cy="1577785"/>
                <a:chOff x="0" y="82106"/>
                <a:chExt cx="1577743" cy="1577784"/>
              </a:xfrm>
            </p:grpSpPr>
            <p:sp>
              <p:nvSpPr>
                <p:cNvPr id="730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1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35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33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4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38" name="Oval 14"/>
              <p:cNvGrpSpPr/>
              <p:nvPr/>
            </p:nvGrpSpPr>
            <p:grpSpPr>
              <a:xfrm>
                <a:off x="1307908" y="1082404"/>
                <a:ext cx="1577744" cy="1577785"/>
                <a:chOff x="0" y="82106"/>
                <a:chExt cx="1577743" cy="1577784"/>
              </a:xfrm>
            </p:grpSpPr>
            <p:sp>
              <p:nvSpPr>
                <p:cNvPr id="736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7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39" name="AutoShape 15"/>
              <p:cNvSpPr/>
              <p:nvPr/>
            </p:nvSpPr>
            <p:spPr>
              <a:xfrm flipH="1">
                <a:off x="307744" y="622331"/>
                <a:ext cx="397501" cy="44564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40" name="AutoShape 16"/>
              <p:cNvSpPr/>
              <p:nvPr/>
            </p:nvSpPr>
            <p:spPr>
              <a:xfrm>
                <a:off x="1141214" y="622331"/>
                <a:ext cx="474437" cy="44564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pic>
          <p:nvPicPr>
            <p:cNvPr id="742" name="Picture 2" descr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538" y="135834"/>
              <a:ext cx="2322218" cy="407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24" name="Group 80"/>
          <p:cNvGrpSpPr/>
          <p:nvPr/>
        </p:nvGrpSpPr>
        <p:grpSpPr>
          <a:xfrm>
            <a:off x="6181725" y="4343400"/>
            <a:ext cx="2783570" cy="1891149"/>
            <a:chOff x="0" y="0"/>
            <a:chExt cx="7422851" cy="5043064"/>
          </a:xfrm>
        </p:grpSpPr>
        <p:sp>
          <p:nvSpPr>
            <p:cNvPr id="744" name="Rounded Rectangle 102"/>
            <p:cNvSpPr/>
            <p:nvPr/>
          </p:nvSpPr>
          <p:spPr>
            <a:xfrm>
              <a:off x="0" y="0"/>
              <a:ext cx="6836665" cy="4130674"/>
            </a:xfrm>
            <a:prstGeom prst="roundRect">
              <a:avLst>
                <a:gd name="adj" fmla="val 16667"/>
              </a:avLst>
            </a:prstGeom>
            <a:solidFill>
              <a:srgbClr val="BBE0E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50"/>
            </a:p>
          </p:txBody>
        </p:sp>
        <p:grpSp>
          <p:nvGrpSpPr>
            <p:cNvPr id="757" name="Group 31"/>
            <p:cNvGrpSpPr/>
            <p:nvPr/>
          </p:nvGrpSpPr>
          <p:grpSpPr>
            <a:xfrm>
              <a:off x="273466" y="1154332"/>
              <a:ext cx="2665674" cy="2295218"/>
              <a:chOff x="0" y="84509"/>
              <a:chExt cx="2665673" cy="2295216"/>
            </a:xfrm>
          </p:grpSpPr>
          <p:grpSp>
            <p:nvGrpSpPr>
              <p:cNvPr id="747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45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46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50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48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49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53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51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52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54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55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56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70" name="Group 31"/>
            <p:cNvGrpSpPr/>
            <p:nvPr/>
          </p:nvGrpSpPr>
          <p:grpSpPr>
            <a:xfrm>
              <a:off x="2569446" y="1112788"/>
              <a:ext cx="2665674" cy="2295217"/>
              <a:chOff x="0" y="84509"/>
              <a:chExt cx="2665673" cy="2295216"/>
            </a:xfrm>
          </p:grpSpPr>
          <p:grpSp>
            <p:nvGrpSpPr>
              <p:cNvPr id="760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58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59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63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61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62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66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64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65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67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68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69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83" name="Group 31"/>
            <p:cNvGrpSpPr/>
            <p:nvPr/>
          </p:nvGrpSpPr>
          <p:grpSpPr>
            <a:xfrm>
              <a:off x="4757178" y="1112788"/>
              <a:ext cx="2665674" cy="2295217"/>
              <a:chOff x="0" y="84509"/>
              <a:chExt cx="2665673" cy="2295216"/>
            </a:xfrm>
          </p:grpSpPr>
          <p:grpSp>
            <p:nvGrpSpPr>
              <p:cNvPr id="773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71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2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76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74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5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79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77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8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80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81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82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96" name="Group 31"/>
            <p:cNvGrpSpPr/>
            <p:nvPr/>
          </p:nvGrpSpPr>
          <p:grpSpPr>
            <a:xfrm>
              <a:off x="273466" y="2747847"/>
              <a:ext cx="2665674" cy="2295218"/>
              <a:chOff x="0" y="84509"/>
              <a:chExt cx="2665673" cy="2295216"/>
            </a:xfrm>
          </p:grpSpPr>
          <p:grpSp>
            <p:nvGrpSpPr>
              <p:cNvPr id="786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84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85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89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87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88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92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90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91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93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94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95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809" name="Group 31"/>
            <p:cNvGrpSpPr/>
            <p:nvPr/>
          </p:nvGrpSpPr>
          <p:grpSpPr>
            <a:xfrm>
              <a:off x="2569446" y="2706303"/>
              <a:ext cx="2665674" cy="2295218"/>
              <a:chOff x="0" y="84509"/>
              <a:chExt cx="2665673" cy="2295216"/>
            </a:xfrm>
          </p:grpSpPr>
          <p:grpSp>
            <p:nvGrpSpPr>
              <p:cNvPr id="799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97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98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802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800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01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805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803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04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806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07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08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822" name="Group 31"/>
            <p:cNvGrpSpPr/>
            <p:nvPr/>
          </p:nvGrpSpPr>
          <p:grpSpPr>
            <a:xfrm>
              <a:off x="4757178" y="2706303"/>
              <a:ext cx="2665674" cy="2295218"/>
              <a:chOff x="0" y="84509"/>
              <a:chExt cx="2665673" cy="2295216"/>
            </a:xfrm>
          </p:grpSpPr>
          <p:grpSp>
            <p:nvGrpSpPr>
              <p:cNvPr id="812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810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1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815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813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4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818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816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7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819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20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21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pic>
          <p:nvPicPr>
            <p:cNvPr id="823" name="Picture 5" descr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65" y="142436"/>
              <a:ext cx="458628" cy="569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7" name="Group 82"/>
          <p:cNvGrpSpPr/>
          <p:nvPr/>
        </p:nvGrpSpPr>
        <p:grpSpPr>
          <a:xfrm>
            <a:off x="4111023" y="1400175"/>
            <a:ext cx="2457450" cy="1432322"/>
            <a:chOff x="0" y="0"/>
            <a:chExt cx="6553200" cy="3819525"/>
          </a:xfrm>
        </p:grpSpPr>
        <p:sp>
          <p:nvSpPr>
            <p:cNvPr id="825" name="Rounded Rectangle 74"/>
            <p:cNvSpPr/>
            <p:nvPr/>
          </p:nvSpPr>
          <p:spPr>
            <a:xfrm>
              <a:off x="0" y="0"/>
              <a:ext cx="6553200" cy="3200400"/>
            </a:xfrm>
            <a:prstGeom prst="roundRect">
              <a:avLst>
                <a:gd name="adj" fmla="val 16667"/>
              </a:avLst>
            </a:prstGeom>
            <a:solidFill>
              <a:srgbClr val="CCFFCC">
                <a:alpha val="3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50"/>
            </a:p>
          </p:txBody>
        </p:sp>
        <p:grpSp>
          <p:nvGrpSpPr>
            <p:cNvPr id="835" name="Group 38"/>
            <p:cNvGrpSpPr/>
            <p:nvPr/>
          </p:nvGrpSpPr>
          <p:grpSpPr>
            <a:xfrm>
              <a:off x="2403481" y="1441450"/>
              <a:ext cx="2870202" cy="2378076"/>
              <a:chOff x="0" y="43814"/>
              <a:chExt cx="2870200" cy="2378075"/>
            </a:xfrm>
          </p:grpSpPr>
          <p:grpSp>
            <p:nvGrpSpPr>
              <p:cNvPr id="828" name="Oval 33"/>
              <p:cNvGrpSpPr/>
              <p:nvPr/>
            </p:nvGrpSpPr>
            <p:grpSpPr>
              <a:xfrm>
                <a:off x="0" y="805814"/>
                <a:ext cx="1616075" cy="1616076"/>
                <a:chOff x="0" y="43815"/>
                <a:chExt cx="1616075" cy="1616074"/>
              </a:xfrm>
            </p:grpSpPr>
            <p:sp>
              <p:nvSpPr>
                <p:cNvPr id="826" name="Circle"/>
                <p:cNvSpPr/>
                <p:nvPr/>
              </p:nvSpPr>
              <p:spPr>
                <a:xfrm>
                  <a:off x="0" y="43815"/>
                  <a:ext cx="692152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27" name="X"/>
                <p:cNvSpPr/>
                <p:nvPr/>
              </p:nvSpPr>
              <p:spPr>
                <a:xfrm>
                  <a:off x="346075" y="389889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831" name="Oval 34"/>
              <p:cNvGrpSpPr/>
              <p:nvPr/>
            </p:nvGrpSpPr>
            <p:grpSpPr>
              <a:xfrm>
                <a:off x="615950" y="43814"/>
                <a:ext cx="1614488" cy="1616076"/>
                <a:chOff x="0" y="43815"/>
                <a:chExt cx="1614487" cy="1616074"/>
              </a:xfrm>
            </p:grpSpPr>
            <p:sp>
              <p:nvSpPr>
                <p:cNvPr id="829" name="Oval"/>
                <p:cNvSpPr/>
                <p:nvPr/>
              </p:nvSpPr>
              <p:spPr>
                <a:xfrm>
                  <a:off x="0" y="43815"/>
                  <a:ext cx="688977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30" name="Y"/>
                <p:cNvSpPr/>
                <p:nvPr/>
              </p:nvSpPr>
              <p:spPr>
                <a:xfrm>
                  <a:off x="344487" y="389889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834" name="Oval 35"/>
              <p:cNvGrpSpPr/>
              <p:nvPr/>
            </p:nvGrpSpPr>
            <p:grpSpPr>
              <a:xfrm>
                <a:off x="1254125" y="805814"/>
                <a:ext cx="1616076" cy="1616076"/>
                <a:chOff x="0" y="43815"/>
                <a:chExt cx="1616075" cy="161607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43815"/>
                  <a:ext cx="692152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33" name="Z"/>
                <p:cNvSpPr/>
                <p:nvPr/>
              </p:nvSpPr>
              <p:spPr>
                <a:xfrm>
                  <a:off x="346075" y="389889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</p:grpSp>
        <p:pic>
          <p:nvPicPr>
            <p:cNvPr id="836" name="Picture 4" descr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275" y="304799"/>
              <a:ext cx="5978526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Bayes nets compactly encode joint distributions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Guaranteed independencies of distributions can be deduced from BN graph structure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D-separation gives precise conditional independence guarantees from graph alone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A Bayesian network’s joint distribution may have further (conditional) independence that is not detectable until you inspect its specific (quantitative) distribution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1A367-6DBA-81FE-234F-F9D0042F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 Networks: Summary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3"/>
          <p:cNvSpPr txBox="1"/>
          <p:nvPr/>
        </p:nvSpPr>
        <p:spPr>
          <a:xfrm>
            <a:off x="5319313" y="1711209"/>
            <a:ext cx="4057650" cy="1931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77812" indent="-277812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Examples: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Posterior probability</a:t>
            </a:r>
            <a:br>
              <a:rPr sz="2400" dirty="0"/>
            </a:br>
            <a:endParaRPr sz="24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Most likely explanation:</a:t>
            </a:r>
          </a:p>
        </p:txBody>
      </p:sp>
      <p:sp>
        <p:nvSpPr>
          <p:cNvPr id="349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4862113" cy="4754563"/>
          </a:xfrm>
          <a:prstGeom prst="rect">
            <a:avLst/>
          </a:prstGeom>
        </p:spPr>
        <p:txBody>
          <a:bodyPr>
            <a:normAutofit/>
          </a:bodyPr>
          <a:lstStyle>
            <a:lvl1pPr marL="685764" indent="-685764"/>
          </a:lstStyle>
          <a:p>
            <a:r>
              <a:rPr dirty="0"/>
              <a:t>Inference: calculating some useful quantity from a joint probability distribution</a:t>
            </a:r>
          </a:p>
        </p:txBody>
      </p:sp>
      <p:sp>
        <p:nvSpPr>
          <p:cNvPr id="3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Inference</a:t>
            </a:r>
          </a:p>
        </p:txBody>
      </p:sp>
      <p:pic>
        <p:nvPicPr>
          <p:cNvPr id="350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877" y="2812316"/>
            <a:ext cx="2800350" cy="25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132885"/>
            <a:ext cx="7714357" cy="1857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16" descr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062" y="3757321"/>
            <a:ext cx="3309938" cy="26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 bldLvl="5" animBg="1" advAuto="0"/>
      <p:bldP spid="350" grpId="0" animBg="1" advAuto="0"/>
      <p:bldP spid="352" grpId="0" animBg="1" advAuto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9160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General case:</a:t>
            </a: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Evidence variables: </a:t>
            </a:r>
            <a:endParaRPr sz="1953">
              <a:solidFill>
                <a:srgbClr val="000000"/>
              </a:solidFill>
            </a:endParaRP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Query* variable:</a:t>
            </a:r>
            <a:endParaRPr sz="1953">
              <a:solidFill>
                <a:srgbClr val="000000"/>
              </a:solidFill>
            </a:endParaRP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Hidden variables: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413E-B2C1-16EA-0292-5D7EDA26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  <p:pic>
        <p:nvPicPr>
          <p:cNvPr id="357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635" y="1994358"/>
            <a:ext cx="1571625" cy="170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574" y="2619407"/>
            <a:ext cx="127398" cy="160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12" descr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73" y="3268266"/>
            <a:ext cx="719138" cy="160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17" descr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06" y="1504765"/>
            <a:ext cx="1382532" cy="238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18" descr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93" y="5358003"/>
            <a:ext cx="1414463" cy="18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19" descr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465" y="5296535"/>
            <a:ext cx="2443163" cy="4048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utoShape 20"/>
          <p:cNvSpPr/>
          <p:nvPr/>
        </p:nvSpPr>
        <p:spPr>
          <a:xfrm rot="16200000">
            <a:off x="4867326" y="4777476"/>
            <a:ext cx="131123" cy="1600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42"/>
                  <a:pt x="10800" y="19684"/>
                </a:cubicBezTo>
                <a:lnTo>
                  <a:pt x="10800" y="12716"/>
                </a:lnTo>
                <a:cubicBezTo>
                  <a:pt x="10800" y="11658"/>
                  <a:pt x="5965" y="10800"/>
                  <a:pt x="0" y="10800"/>
                </a:cubicBezTo>
                <a:cubicBezTo>
                  <a:pt x="5965" y="10800"/>
                  <a:pt x="10800" y="9942"/>
                  <a:pt x="10800" y="8884"/>
                </a:cubicBezTo>
                <a:lnTo>
                  <a:pt x="10800" y="1916"/>
                </a:lnTo>
                <a:cubicBezTo>
                  <a:pt x="10800" y="858"/>
                  <a:pt x="15635" y="0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364" name="Picture 21" descr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049" y="5702302"/>
            <a:ext cx="1181100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Rectangle 3"/>
          <p:cNvSpPr txBox="1"/>
          <p:nvPr/>
        </p:nvSpPr>
        <p:spPr>
          <a:xfrm>
            <a:off x="357664" y="3580537"/>
            <a:ext cx="2670976" cy="40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1: Select the entries consistent with the evidence</a:t>
            </a:r>
          </a:p>
        </p:txBody>
      </p:sp>
      <p:sp>
        <p:nvSpPr>
          <p:cNvPr id="370" name="Rectangle 3"/>
          <p:cNvSpPr txBox="1"/>
          <p:nvPr/>
        </p:nvSpPr>
        <p:spPr>
          <a:xfrm>
            <a:off x="3138479" y="3580537"/>
            <a:ext cx="2867042" cy="40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2: Sum out H to get joint of query and evidence</a:t>
            </a:r>
          </a:p>
        </p:txBody>
      </p:sp>
      <p:sp>
        <p:nvSpPr>
          <p:cNvPr id="371" name="Rectangle 3"/>
          <p:cNvSpPr txBox="1"/>
          <p:nvPr/>
        </p:nvSpPr>
        <p:spPr>
          <a:xfrm>
            <a:off x="6600071" y="3595864"/>
            <a:ext cx="2089761" cy="23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3: Normalize</a:t>
            </a:r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68" y="4038649"/>
            <a:ext cx="2089761" cy="1201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2" descr="Picture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455" y="4038649"/>
            <a:ext cx="1807938" cy="120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4" descr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944" y="4961202"/>
            <a:ext cx="1847850" cy="438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5" descr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69" y="5448303"/>
            <a:ext cx="2743200" cy="40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icture 9" descr="Picture 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072" y="3913508"/>
            <a:ext cx="614058" cy="826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 advAuto="0"/>
      <p:bldP spid="361" grpId="0" animBg="1" advAuto="0"/>
      <p:bldP spid="362" grpId="0" animBg="1" advAuto="0"/>
      <p:bldP spid="363" grpId="0" animBg="1" advAuto="0"/>
      <p:bldP spid="364" grpId="0" animBg="1" advAuto="0"/>
      <p:bldP spid="369" grpId="0" animBg="1" advAuto="0"/>
      <p:bldP spid="370" grpId="0" animBg="1" advAuto="0"/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6302" indent="-226302" defTabSz="272415">
              <a:spcBef>
                <a:spcPts val="1275"/>
              </a:spcBef>
              <a:defRPr sz="4224"/>
            </a:pPr>
            <a:r>
              <a:rPr dirty="0"/>
              <a:t>Given unlimited time, inference in BNs is easy</a:t>
            </a: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rPr dirty="0"/>
              <a:t>Reminder of inference by enumeration by 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5634-86AA-17A1-7432-3BA203C6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by Enumeration in Bayes Net</a:t>
            </a:r>
          </a:p>
        </p:txBody>
      </p:sp>
      <p:grpSp>
        <p:nvGrpSpPr>
          <p:cNvPr id="382" name="Oval 4"/>
          <p:cNvGrpSpPr/>
          <p:nvPr/>
        </p:nvGrpSpPr>
        <p:grpSpPr>
          <a:xfrm>
            <a:off x="6564330" y="2391476"/>
            <a:ext cx="571500" cy="571500"/>
            <a:chOff x="0" y="0"/>
            <a:chExt cx="1524000" cy="1524000"/>
          </a:xfrm>
        </p:grpSpPr>
        <p:sp>
          <p:nvSpPr>
            <p:cNvPr id="380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1" name="B"/>
            <p:cNvSpPr txBox="1"/>
            <p:nvPr/>
          </p:nvSpPr>
          <p:spPr>
            <a:xfrm>
              <a:off x="475168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B</a:t>
              </a:r>
            </a:p>
          </p:txBody>
        </p:sp>
      </p:grpSp>
      <p:grpSp>
        <p:nvGrpSpPr>
          <p:cNvPr id="385" name="Oval 4"/>
          <p:cNvGrpSpPr/>
          <p:nvPr/>
        </p:nvGrpSpPr>
        <p:grpSpPr>
          <a:xfrm>
            <a:off x="8145429" y="2391476"/>
            <a:ext cx="571500" cy="571500"/>
            <a:chOff x="0" y="0"/>
            <a:chExt cx="1524000" cy="1524000"/>
          </a:xfrm>
        </p:grpSpPr>
        <p:sp>
          <p:nvSpPr>
            <p:cNvPr id="383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4" name="E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E</a:t>
              </a:r>
            </a:p>
          </p:txBody>
        </p:sp>
      </p:grpSp>
      <p:grpSp>
        <p:nvGrpSpPr>
          <p:cNvPr id="388" name="Oval 4"/>
          <p:cNvGrpSpPr/>
          <p:nvPr/>
        </p:nvGrpSpPr>
        <p:grpSpPr>
          <a:xfrm>
            <a:off x="7387439" y="3225377"/>
            <a:ext cx="571500" cy="571500"/>
            <a:chOff x="0" y="0"/>
            <a:chExt cx="1524000" cy="1524000"/>
          </a:xfrm>
        </p:grpSpPr>
        <p:sp>
          <p:nvSpPr>
            <p:cNvPr id="386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7" name="A"/>
            <p:cNvSpPr txBox="1"/>
            <p:nvPr/>
          </p:nvSpPr>
          <p:spPr>
            <a:xfrm>
              <a:off x="462347" y="238781"/>
              <a:ext cx="59931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A</a:t>
              </a:r>
            </a:p>
          </p:txBody>
        </p:sp>
      </p:grpSp>
      <p:grpSp>
        <p:nvGrpSpPr>
          <p:cNvPr id="391" name="Oval 4"/>
          <p:cNvGrpSpPr/>
          <p:nvPr/>
        </p:nvGrpSpPr>
        <p:grpSpPr>
          <a:xfrm>
            <a:off x="8231604" y="4166471"/>
            <a:ext cx="571500" cy="571500"/>
            <a:chOff x="0" y="0"/>
            <a:chExt cx="1524000" cy="1524000"/>
          </a:xfrm>
        </p:grpSpPr>
        <p:sp>
          <p:nvSpPr>
            <p:cNvPr id="389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90" name="M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M</a:t>
              </a:r>
            </a:p>
          </p:txBody>
        </p:sp>
      </p:grpSp>
      <p:grpSp>
        <p:nvGrpSpPr>
          <p:cNvPr id="394" name="Oval 4"/>
          <p:cNvGrpSpPr/>
          <p:nvPr/>
        </p:nvGrpSpPr>
        <p:grpSpPr>
          <a:xfrm>
            <a:off x="6690134" y="4166471"/>
            <a:ext cx="571500" cy="571500"/>
            <a:chOff x="0" y="0"/>
            <a:chExt cx="1524000" cy="1524000"/>
          </a:xfrm>
        </p:grpSpPr>
        <p:sp>
          <p:nvSpPr>
            <p:cNvPr id="392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93" name="J"/>
            <p:cNvSpPr txBox="1"/>
            <p:nvPr/>
          </p:nvSpPr>
          <p:spPr>
            <a:xfrm>
              <a:off x="554251" y="238781"/>
              <a:ext cx="41550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J</a:t>
              </a:r>
            </a:p>
          </p:txBody>
        </p:sp>
      </p:grpSp>
      <p:sp>
        <p:nvSpPr>
          <p:cNvPr id="395" name="AutoShape 6"/>
          <p:cNvSpPr/>
          <p:nvPr/>
        </p:nvSpPr>
        <p:spPr>
          <a:xfrm>
            <a:off x="7877725" y="3717581"/>
            <a:ext cx="437573" cy="53258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396" name="AutoShape 6"/>
          <p:cNvSpPr/>
          <p:nvPr/>
        </p:nvSpPr>
        <p:spPr>
          <a:xfrm flipH="1">
            <a:off x="7177940" y="3717581"/>
            <a:ext cx="295675" cy="53258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404" name="AutoShape 6"/>
          <p:cNvSpPr/>
          <p:nvPr/>
        </p:nvSpPr>
        <p:spPr>
          <a:xfrm>
            <a:off x="7871815" y="2895745"/>
            <a:ext cx="360737" cy="396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405" name="AutoShape 6"/>
          <p:cNvSpPr/>
          <p:nvPr/>
        </p:nvSpPr>
        <p:spPr>
          <a:xfrm>
            <a:off x="7057521" y="2887387"/>
            <a:ext cx="408226" cy="41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399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36845"/>
            <a:ext cx="1584549" cy="24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5" y="4536845"/>
            <a:ext cx="1859834" cy="24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icture 5" descr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5" y="5050774"/>
            <a:ext cx="2399295" cy="5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6" descr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429" y="5637223"/>
            <a:ext cx="4246370" cy="5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80" y="6176554"/>
            <a:ext cx="8572500" cy="498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 advAuto="0"/>
      <p:bldP spid="401" grpId="0" animBg="1" advAuto="0"/>
      <p:bldP spid="402" grpId="0" animBg="1" advAuto="0"/>
      <p:bldP spid="403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88A30-72FE-1159-6279-5BA3BB3B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Enumeration?</a:t>
            </a:r>
          </a:p>
        </p:txBody>
      </p:sp>
      <p:pic>
        <p:nvPicPr>
          <p:cNvPr id="41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152650"/>
            <a:ext cx="4785122" cy="3164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875" y="5476267"/>
            <a:ext cx="3784251" cy="248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3"/>
          <p:cNvSpPr txBox="1">
            <a:spLocks noGrp="1"/>
          </p:cNvSpPr>
          <p:nvPr>
            <p:ph idx="1"/>
          </p:nvPr>
        </p:nvSpPr>
        <p:spPr>
          <a:xfrm>
            <a:off x="123245" y="1435211"/>
            <a:ext cx="6349117" cy="47545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problems with using full joint distribution tables as probabilistic models:</a:t>
            </a:r>
          </a:p>
          <a:p>
            <a:pPr lvl="1"/>
            <a:r>
              <a:rPr lang="en-US" dirty="0"/>
              <a:t>Unless there are only a few variables, the joint is WAY too big to represent explicitly</a:t>
            </a:r>
          </a:p>
          <a:p>
            <a:pPr lvl="1"/>
            <a:r>
              <a:rPr lang="en-US" dirty="0"/>
              <a:t>Hard to learn (estimate) anything empirically about more than a few variables at a time</a:t>
            </a:r>
          </a:p>
          <a:p>
            <a:r>
              <a:rPr lang="en-US" dirty="0"/>
              <a:t>Bayesian networks: a technique for describing complex joint distributions (models) using simple, local distributions (conditional probabilities)</a:t>
            </a:r>
          </a:p>
          <a:p>
            <a:pPr lvl="1"/>
            <a:r>
              <a:rPr lang="en-US" dirty="0"/>
              <a:t>More properly called </a:t>
            </a:r>
            <a:r>
              <a:rPr lang="en-US" dirty="0">
                <a:sym typeface="Avenir Next"/>
              </a:rPr>
              <a:t>graphical models</a:t>
            </a:r>
            <a:endParaRPr lang="en-US" dirty="0"/>
          </a:p>
          <a:p>
            <a:pPr lvl="1"/>
            <a:r>
              <a:rPr lang="en-US" dirty="0"/>
              <a:t>Describe how variables locally interact; Local interactions chain together to give global, indirect interactions</a:t>
            </a:r>
          </a:p>
        </p:txBody>
      </p:sp>
      <p:sp>
        <p:nvSpPr>
          <p:cNvPr id="405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Probabilistic Dependency</a:t>
            </a:r>
          </a:p>
        </p:txBody>
      </p:sp>
      <p:pic>
        <p:nvPicPr>
          <p:cNvPr id="407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137" y="3725740"/>
            <a:ext cx="2886499" cy="210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236" y="1862350"/>
            <a:ext cx="2808741" cy="1269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 animBg="1" advAuto="0"/>
      <p:bldP spid="407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259" y="4534594"/>
            <a:ext cx="3460256" cy="175232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03472" indent="-603472" defTabSz="726440">
              <a:spcBef>
                <a:spcPts val="3400"/>
              </a:spcBef>
              <a:defRPr sz="4224"/>
            </a:lvl1pPr>
            <a:lvl2pPr marL="1162272" indent="-603472" defTabSz="726440">
              <a:spcBef>
                <a:spcPts val="3400"/>
              </a:spcBef>
              <a:defRPr sz="4224"/>
            </a:lvl2pPr>
          </a:lstStyle>
          <a:p>
            <a:r>
              <a:rPr sz="2400" dirty="0"/>
              <a:t>Why is inference by enumeration so slow?</a:t>
            </a:r>
          </a:p>
          <a:p>
            <a:pPr lvl="1"/>
            <a:r>
              <a:rPr sz="2400" dirty="0"/>
              <a:t>You join up the whole joint distribution before you sum out the hidden 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6C55-22EF-39E5-48BD-BCF66383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pic>
        <p:nvPicPr>
          <p:cNvPr id="417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696" y="3830688"/>
            <a:ext cx="3009552" cy="200636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Content Placeholder 2"/>
          <p:cNvSpPr txBox="1"/>
          <p:nvPr/>
        </p:nvSpPr>
        <p:spPr>
          <a:xfrm>
            <a:off x="4154996" y="3012716"/>
            <a:ext cx="4295055" cy="3620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 dirty="0"/>
              <a:t>Idea: interleave joining and marginalizing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Called “Variable Elimination”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Still NP-hard, but usually much faster than inference by enumeration</a:t>
            </a: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endParaRPr sz="15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endParaRPr lang="en-US" sz="15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First we’ll need some new notation: factors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 advAuto="0"/>
      <p:bldP spid="416" grpId="0" animBg="1" advAuto="0"/>
      <p:bldP spid="417" grpId="0" animBg="1" advAuto="0"/>
      <p:bldP spid="418" grpId="0" build="p" bldLvl="5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Joint distribution: P(X,Y)</a:t>
            </a: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Entries P(</a:t>
            </a:r>
            <a:r>
              <a:rPr dirty="0" err="1"/>
              <a:t>x,y</a:t>
            </a:r>
            <a:r>
              <a:rPr dirty="0"/>
              <a:t>) for all x, y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Sums to 1</a:t>
            </a:r>
          </a:p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Selected joint: P(</a:t>
            </a:r>
            <a:r>
              <a:rPr dirty="0" err="1"/>
              <a:t>x,Y</a:t>
            </a:r>
            <a:r>
              <a:rPr dirty="0"/>
              <a:t>)</a:t>
            </a: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A slice of the joint distribution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Entries P(</a:t>
            </a:r>
            <a:r>
              <a:rPr dirty="0" err="1"/>
              <a:t>x,y</a:t>
            </a:r>
            <a:r>
              <a:rPr dirty="0"/>
              <a:t>) for fixed x, all y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Sums to P(x)</a:t>
            </a:r>
            <a:endParaRPr sz="1170" dirty="0">
              <a:solidFill>
                <a:srgbClr val="000000"/>
              </a:solidFill>
            </a:endParaRPr>
          </a:p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Number of capital letters = dimensionality of the table</a:t>
            </a:r>
          </a:p>
        </p:txBody>
      </p:sp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</a:t>
            </a:r>
          </a:p>
        </p:txBody>
      </p:sp>
      <p:graphicFrame>
        <p:nvGraphicFramePr>
          <p:cNvPr id="426" name="Group 4"/>
          <p:cNvGraphicFramePr/>
          <p:nvPr>
            <p:extLst>
              <p:ext uri="{D42A27DB-BD31-4B8C-83A1-F6EECF244321}">
                <p14:modId xmlns:p14="http://schemas.microsoft.com/office/powerpoint/2010/main" val="2850053507"/>
              </p:ext>
            </p:extLst>
          </p:nvPr>
        </p:nvGraphicFramePr>
        <p:xfrm>
          <a:off x="6497466" y="1584840"/>
          <a:ext cx="1879648" cy="1526146"/>
        </p:xfrm>
        <a:graphic>
          <a:graphicData uri="http://schemas.openxmlformats.org/drawingml/2006/table">
            <a:tbl>
              <a:tblPr/>
              <a:tblGrid>
                <a:gridCol w="70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78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8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7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973" y="1220136"/>
            <a:ext cx="88463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8" name="Group 4"/>
          <p:cNvGraphicFramePr/>
          <p:nvPr>
            <p:extLst>
              <p:ext uri="{D42A27DB-BD31-4B8C-83A1-F6EECF244321}">
                <p14:modId xmlns:p14="http://schemas.microsoft.com/office/powerpoint/2010/main" val="496210546"/>
              </p:ext>
            </p:extLst>
          </p:nvPr>
        </p:nvGraphicFramePr>
        <p:xfrm>
          <a:off x="6621292" y="3902623"/>
          <a:ext cx="1898696" cy="903270"/>
        </p:xfrm>
        <a:graphic>
          <a:graphicData uri="http://schemas.openxmlformats.org/drawingml/2006/table">
            <a:tbl>
              <a:tblPr/>
              <a:tblGrid>
                <a:gridCol w="712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15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9" name="Picture 9" descr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973" y="3415781"/>
            <a:ext cx="1151334" cy="22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animBg="1" advAuto="0"/>
      <p:bldP spid="427" grpId="0" animBg="1" advAuto="0"/>
      <p:bldP spid="428" grpId="0" animBg="1" advAuto="0"/>
      <p:bldP spid="429" grpId="0" animBg="1" advAuto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05729" indent="-205729" defTabSz="247650">
              <a:spcBef>
                <a:spcPts val="1163"/>
              </a:spcBef>
              <a:defRPr sz="3840"/>
            </a:pPr>
            <a:r>
              <a:rPr dirty="0"/>
              <a:t>Single conditional: P(Y | x)</a:t>
            </a: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Entries P(y | x) for fixed x, all y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Sums to 1</a:t>
            </a:r>
            <a:br>
              <a:rPr sz="1680" dirty="0">
                <a:solidFill>
                  <a:srgbClr val="000000"/>
                </a:solidFill>
              </a:rPr>
            </a:br>
            <a:br>
              <a:rPr sz="168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 marL="205729" indent="-205729" defTabSz="247650">
              <a:spcBef>
                <a:spcPts val="1163"/>
              </a:spcBef>
              <a:defRPr sz="3840"/>
            </a:pPr>
            <a:r>
              <a:rPr dirty="0"/>
              <a:t>Family of conditionals: P(X |Y)</a:t>
            </a: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Multiple conditionals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Entries P(x | y) for all x, y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Sums to |Y|</a:t>
            </a:r>
          </a:p>
        </p:txBody>
      </p:sp>
      <p:sp>
        <p:nvSpPr>
          <p:cNvPr id="4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II</a:t>
            </a:r>
          </a:p>
        </p:txBody>
      </p:sp>
      <p:graphicFrame>
        <p:nvGraphicFramePr>
          <p:cNvPr id="434" name="Group 4"/>
          <p:cNvGraphicFramePr/>
          <p:nvPr>
            <p:extLst>
              <p:ext uri="{D42A27DB-BD31-4B8C-83A1-F6EECF244321}">
                <p14:modId xmlns:p14="http://schemas.microsoft.com/office/powerpoint/2010/main" val="3369358023"/>
              </p:ext>
            </p:extLst>
          </p:nvPr>
        </p:nvGraphicFramePr>
        <p:xfrm>
          <a:off x="6005468" y="5190827"/>
          <a:ext cx="1898496" cy="1625972"/>
        </p:xfrm>
        <a:graphic>
          <a:graphicData uri="http://schemas.openxmlformats.org/drawingml/2006/table">
            <a:tbl>
              <a:tblPr/>
              <a:tblGrid>
                <a:gridCol w="711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5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608" y="4870616"/>
            <a:ext cx="860823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36" name="Group 4"/>
          <p:cNvGraphicFramePr/>
          <p:nvPr>
            <p:extLst>
              <p:ext uri="{D42A27DB-BD31-4B8C-83A1-F6EECF244321}">
                <p14:modId xmlns:p14="http://schemas.microsoft.com/office/powerpoint/2010/main" val="997982677"/>
              </p:ext>
            </p:extLst>
          </p:nvPr>
        </p:nvGraphicFramePr>
        <p:xfrm>
          <a:off x="7264552" y="1821781"/>
          <a:ext cx="1879448" cy="926339"/>
        </p:xfrm>
        <a:graphic>
          <a:graphicData uri="http://schemas.openxmlformats.org/drawingml/2006/table">
            <a:tbl>
              <a:tblPr/>
              <a:tblGrid>
                <a:gridCol w="70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84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0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9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7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728" y="1423853"/>
            <a:ext cx="1108472" cy="2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Right Brace 10"/>
          <p:cNvSpPr/>
          <p:nvPr/>
        </p:nvSpPr>
        <p:spPr>
          <a:xfrm>
            <a:off x="8001000" y="5489463"/>
            <a:ext cx="1143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79"/>
                  <a:pt x="10800" y="400"/>
                </a:cubicBezTo>
                <a:lnTo>
                  <a:pt x="10800" y="10400"/>
                </a:lnTo>
                <a:cubicBezTo>
                  <a:pt x="10800" y="10621"/>
                  <a:pt x="15635" y="10800"/>
                  <a:pt x="21600" y="10800"/>
                </a:cubicBezTo>
                <a:cubicBezTo>
                  <a:pt x="15635" y="10800"/>
                  <a:pt x="10800" y="10979"/>
                  <a:pt x="10800" y="11200"/>
                </a:cubicBezTo>
                <a:lnTo>
                  <a:pt x="10800" y="21200"/>
                </a:lnTo>
                <a:cubicBezTo>
                  <a:pt x="10800" y="21421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439" name="Right Brace 11"/>
          <p:cNvSpPr/>
          <p:nvPr/>
        </p:nvSpPr>
        <p:spPr>
          <a:xfrm>
            <a:off x="7970064" y="6211820"/>
            <a:ext cx="1143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79"/>
                  <a:pt x="10800" y="400"/>
                </a:cubicBezTo>
                <a:lnTo>
                  <a:pt x="10800" y="10400"/>
                </a:lnTo>
                <a:cubicBezTo>
                  <a:pt x="10800" y="10621"/>
                  <a:pt x="15635" y="10800"/>
                  <a:pt x="21600" y="10800"/>
                </a:cubicBezTo>
                <a:cubicBezTo>
                  <a:pt x="15635" y="10800"/>
                  <a:pt x="10800" y="10979"/>
                  <a:pt x="10800" y="11200"/>
                </a:cubicBezTo>
                <a:lnTo>
                  <a:pt x="10800" y="21200"/>
                </a:lnTo>
                <a:cubicBezTo>
                  <a:pt x="10800" y="21421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40" name="Picture 13" descr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827" y="6395813"/>
            <a:ext cx="1107282" cy="23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icture 15" descr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5616773"/>
            <a:ext cx="1028700" cy="234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 advAuto="0"/>
      <p:bldP spid="435" grpId="0" animBg="1" advAuto="0"/>
      <p:bldP spid="436" grpId="0" animBg="1" advAuto="0"/>
      <p:bldP spid="437" grpId="0" animBg="1" advAuto="0"/>
      <p:bldP spid="438" grpId="0" animBg="1" advAuto="0"/>
      <p:bldP spid="439" grpId="0" animBg="1" advAuto="0"/>
      <p:bldP spid="440" grpId="0" animBg="1" advAuto="0"/>
      <p:bldP spid="441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8873" indent="-228873" defTabSz="275510">
              <a:spcBef>
                <a:spcPts val="1275"/>
              </a:spcBef>
              <a:defRPr sz="4272"/>
            </a:pPr>
            <a:r>
              <a:t>Specified family: P( y | X )</a:t>
            </a:r>
          </a:p>
          <a:p>
            <a:pPr marL="440805" lvl="1" indent="-228873" defTabSz="275510">
              <a:spcBef>
                <a:spcPts val="1275"/>
              </a:spcBef>
              <a:defRPr sz="4272"/>
            </a:pPr>
            <a:r>
              <a:t>Entries P(y | x) for fixed y,</a:t>
            </a:r>
            <a:r>
              <a:rPr sz="1869">
                <a:solidFill>
                  <a:srgbClr val="000000"/>
                </a:solidFill>
              </a:rPr>
              <a:t> </a:t>
            </a:r>
            <a:r>
              <a:t>but for all x</a:t>
            </a:r>
            <a:endParaRPr sz="1869">
              <a:solidFill>
                <a:srgbClr val="000000"/>
              </a:solidFill>
            </a:endParaRPr>
          </a:p>
          <a:p>
            <a:pPr marL="440805" lvl="1" indent="-228873" defTabSz="275510">
              <a:spcBef>
                <a:spcPts val="1275"/>
              </a:spcBef>
              <a:defRPr sz="4272"/>
            </a:pPr>
            <a:r>
              <a:t>Sums to … unknown</a:t>
            </a:r>
          </a:p>
        </p:txBody>
      </p:sp>
      <p:sp>
        <p:nvSpPr>
          <p:cNvPr id="4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III</a:t>
            </a:r>
          </a:p>
        </p:txBody>
      </p:sp>
      <p:graphicFrame>
        <p:nvGraphicFramePr>
          <p:cNvPr id="446" name="Group 4"/>
          <p:cNvGraphicFramePr/>
          <p:nvPr>
            <p:extLst>
              <p:ext uri="{D42A27DB-BD31-4B8C-83A1-F6EECF244321}">
                <p14:modId xmlns:p14="http://schemas.microsoft.com/office/powerpoint/2010/main" val="4161169707"/>
              </p:ext>
            </p:extLst>
          </p:nvPr>
        </p:nvGraphicFramePr>
        <p:xfrm>
          <a:off x="1148373" y="5531778"/>
          <a:ext cx="1882456" cy="906692"/>
        </p:xfrm>
        <a:graphic>
          <a:graphicData uri="http://schemas.openxmlformats.org/drawingml/2006/table">
            <a:tbl>
              <a:tblPr/>
              <a:tblGrid>
                <a:gridCol w="705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9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7" name="Picture 12" descr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565" y="5148486"/>
            <a:ext cx="1063229" cy="2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ight Brace 10"/>
          <p:cNvSpPr/>
          <p:nvPr/>
        </p:nvSpPr>
        <p:spPr>
          <a:xfrm>
            <a:off x="3069503" y="5802327"/>
            <a:ext cx="96441" cy="28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2"/>
                  <a:pt x="10800" y="607"/>
                </a:cubicBezTo>
                <a:lnTo>
                  <a:pt x="10800" y="10193"/>
                </a:lnTo>
                <a:cubicBezTo>
                  <a:pt x="10800" y="10528"/>
                  <a:pt x="15635" y="10800"/>
                  <a:pt x="21600" y="10800"/>
                </a:cubicBezTo>
                <a:cubicBezTo>
                  <a:pt x="15635" y="10800"/>
                  <a:pt x="10800" y="11072"/>
                  <a:pt x="10800" y="11407"/>
                </a:cubicBezTo>
                <a:lnTo>
                  <a:pt x="10800" y="20993"/>
                </a:lnTo>
                <a:cubicBezTo>
                  <a:pt x="10800" y="21328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449" name="Right Brace 11"/>
          <p:cNvSpPr/>
          <p:nvPr/>
        </p:nvSpPr>
        <p:spPr>
          <a:xfrm>
            <a:off x="3082770" y="6152720"/>
            <a:ext cx="96441" cy="28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2"/>
                  <a:pt x="10800" y="607"/>
                </a:cubicBezTo>
                <a:lnTo>
                  <a:pt x="10800" y="10193"/>
                </a:lnTo>
                <a:cubicBezTo>
                  <a:pt x="10800" y="10528"/>
                  <a:pt x="15635" y="10800"/>
                  <a:pt x="21600" y="10800"/>
                </a:cubicBezTo>
                <a:cubicBezTo>
                  <a:pt x="15635" y="10800"/>
                  <a:pt x="10800" y="11072"/>
                  <a:pt x="10800" y="11407"/>
                </a:cubicBezTo>
                <a:lnTo>
                  <a:pt x="10800" y="20993"/>
                </a:lnTo>
                <a:cubicBezTo>
                  <a:pt x="10800" y="21328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50" name="Picture 17" descr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44" y="5802327"/>
            <a:ext cx="1241823" cy="23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9" descr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44" y="6182153"/>
            <a:ext cx="1308498" cy="23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207" y="5228101"/>
            <a:ext cx="2426395" cy="1522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In general, when we write P(Y1 … YN | X1 … XM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indent="-228600" defTabSz="297180">
              <a:spcBef>
                <a:spcPts val="1388"/>
              </a:spcBef>
              <a:defRPr sz="4608"/>
            </a:pPr>
            <a:r>
              <a:t>In general, when we write P(Y</a:t>
            </a:r>
            <a:r>
              <a:rPr baseline="-5999"/>
              <a:t>1</a:t>
            </a:r>
            <a:r>
              <a:t> … Y</a:t>
            </a:r>
            <a:r>
              <a:rPr baseline="-5999"/>
              <a:t>N</a:t>
            </a:r>
            <a:r>
              <a:t> | X</a:t>
            </a:r>
            <a:r>
              <a:rPr baseline="-5999"/>
              <a:t>1</a:t>
            </a:r>
            <a:r>
              <a:t> … X</a:t>
            </a:r>
            <a:r>
              <a:rPr baseline="-5999"/>
              <a:t>M</a:t>
            </a:r>
            <a:r>
              <a:t>)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It is a “factor,” a multi-dimensional array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Its values are P(y</a:t>
            </a:r>
            <a:r>
              <a:rPr baseline="-5999"/>
              <a:t>1</a:t>
            </a:r>
            <a:r>
              <a:t> … y</a:t>
            </a:r>
            <a:r>
              <a:rPr baseline="-5999"/>
              <a:t>N</a:t>
            </a:r>
            <a:r>
              <a:t> | x</a:t>
            </a:r>
            <a:r>
              <a:rPr baseline="-5999"/>
              <a:t>1</a:t>
            </a:r>
            <a:r>
              <a:t> … x</a:t>
            </a:r>
            <a:r>
              <a:rPr baseline="-5999"/>
              <a:t>M</a:t>
            </a:r>
            <a:r>
              <a:t>)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Any assigned (=lower-case) X or Y is a dimension missing (selected) from the array</a:t>
            </a:r>
          </a:p>
        </p:txBody>
      </p:sp>
      <p:sp>
        <p:nvSpPr>
          <p:cNvPr id="4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Summary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3363" indent="-233363" defTabSz="303371">
              <a:spcBef>
                <a:spcPts val="1425"/>
              </a:spcBef>
              <a:defRPr sz="4704"/>
            </a:pPr>
            <a:r>
              <a:t>Random Variables</a:t>
            </a: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R: Raining</a:t>
            </a:r>
            <a:endParaRPr sz="2058">
              <a:solidFill>
                <a:srgbClr val="000000"/>
              </a:solidFill>
            </a:endParaRP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T: Traffic</a:t>
            </a:r>
            <a:endParaRPr sz="2058">
              <a:solidFill>
                <a:srgbClr val="000000"/>
              </a:solidFill>
            </a:endParaRP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L: Late for class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0C1C1-2CAA-2775-E361-6C6AF874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 Domain</a:t>
            </a:r>
          </a:p>
        </p:txBody>
      </p:sp>
      <p:grpSp>
        <p:nvGrpSpPr>
          <p:cNvPr id="465" name="Oval 4"/>
          <p:cNvGrpSpPr/>
          <p:nvPr/>
        </p:nvGrpSpPr>
        <p:grpSpPr>
          <a:xfrm>
            <a:off x="4971056" y="2935862"/>
            <a:ext cx="400050" cy="400050"/>
            <a:chOff x="0" y="0"/>
            <a:chExt cx="1066800" cy="1066800"/>
          </a:xfrm>
        </p:grpSpPr>
        <p:sp>
          <p:nvSpPr>
            <p:cNvPr id="4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464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468" name="Oval 5"/>
          <p:cNvGrpSpPr/>
          <p:nvPr/>
        </p:nvGrpSpPr>
        <p:grpSpPr>
          <a:xfrm>
            <a:off x="4971056" y="3735962"/>
            <a:ext cx="400050" cy="400050"/>
            <a:chOff x="0" y="0"/>
            <a:chExt cx="1066800" cy="1066800"/>
          </a:xfrm>
        </p:grpSpPr>
        <p:sp>
          <p:nvSpPr>
            <p:cNvPr id="4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467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483" name="AutoShape 6"/>
          <p:cNvSpPr/>
          <p:nvPr/>
        </p:nvSpPr>
        <p:spPr>
          <a:xfrm>
            <a:off x="5171081" y="3345437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2" name="Oval 11"/>
          <p:cNvGrpSpPr/>
          <p:nvPr/>
        </p:nvGrpSpPr>
        <p:grpSpPr>
          <a:xfrm>
            <a:off x="4972247" y="2135762"/>
            <a:ext cx="400050" cy="400050"/>
            <a:chOff x="0" y="0"/>
            <a:chExt cx="1066800" cy="1066800"/>
          </a:xfrm>
        </p:grpSpPr>
        <p:sp>
          <p:nvSpPr>
            <p:cNvPr id="47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1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484" name="AutoShape 12"/>
          <p:cNvSpPr/>
          <p:nvPr/>
        </p:nvSpPr>
        <p:spPr>
          <a:xfrm>
            <a:off x="5171393" y="2545337"/>
            <a:ext cx="568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74" name="Picture 19" descr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2838450"/>
            <a:ext cx="794147" cy="23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icture 18" descr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954" y="1745456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088" y="4457700"/>
            <a:ext cx="772716" cy="23517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7" name="Table 17"/>
          <p:cNvGraphicFramePr/>
          <p:nvPr/>
        </p:nvGraphicFramePr>
        <p:xfrm>
          <a:off x="5943600" y="2031206"/>
          <a:ext cx="1189648" cy="516346"/>
        </p:xfrm>
        <a:graphic>
          <a:graphicData uri="http://schemas.openxmlformats.org/drawingml/2006/table">
            <a:tbl>
              <a:tblPr/>
              <a:tblGrid>
                <a:gridCol w="59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1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1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8" name="Table 20"/>
          <p:cNvGraphicFramePr/>
          <p:nvPr/>
        </p:nvGraphicFramePr>
        <p:xfrm>
          <a:off x="5772150" y="3124200"/>
          <a:ext cx="1854315" cy="1011812"/>
        </p:xfrm>
        <a:graphic>
          <a:graphicData uri="http://schemas.openxmlformats.org/drawingml/2006/table">
            <a:tbl>
              <a:tblPr/>
              <a:tblGrid>
                <a:gridCol w="61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9" name="Table 22"/>
          <p:cNvGraphicFramePr/>
          <p:nvPr/>
        </p:nvGraphicFramePr>
        <p:xfrm>
          <a:off x="5772150" y="4779169"/>
          <a:ext cx="1863840" cy="1021336"/>
        </p:xfrm>
        <a:graphic>
          <a:graphicData uri="http://schemas.openxmlformats.org/drawingml/2006/table">
            <a:tbl>
              <a:tblPr/>
              <a:tblGrid>
                <a:gridCol w="62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80" name="Picture 3" descr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172" y="4894941"/>
            <a:ext cx="1001002" cy="2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259" y="5402336"/>
            <a:ext cx="1536791" cy="54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icture 6" descr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61" y="6118964"/>
            <a:ext cx="2288493" cy="516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 advAuto="0"/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  <p:bldP spid="480" grpId="0" animBg="1" advAuto="0"/>
      <p:bldP spid="481" grpId="0" animBg="1" advAuto="0"/>
      <p:bldP spid="482" grpId="0" animBg="1" advAuto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Track objects called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factors</a:t>
            </a:r>
            <a:endParaRPr dirty="0">
              <a:solidFill>
                <a:srgbClr val="CC0000"/>
              </a:solidFill>
            </a:endParaRPr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Initial factors are local CPTs (one per node)</a:t>
            </a:r>
            <a:br>
              <a:rPr dirty="0"/>
            </a:br>
            <a:br>
              <a:rPr dirty="0"/>
            </a:br>
            <a:endParaRPr dirty="0"/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Any known values are selected, e.g. if we know                   , the initial factors are:</a:t>
            </a:r>
            <a:br>
              <a:rPr dirty="0"/>
            </a:br>
            <a:br>
              <a:rPr dirty="0"/>
            </a:br>
            <a:endParaRPr sz="1172" dirty="0">
              <a:solidFill>
                <a:srgbClr val="000000"/>
              </a:solidFill>
            </a:endParaRPr>
          </a:p>
          <a:p>
            <a:pPr marL="182585" indent="-182585" defTabSz="219789">
              <a:spcBef>
                <a:spcPts val="1013"/>
              </a:spcBef>
              <a:defRPr sz="3691"/>
            </a:pPr>
            <a:endParaRPr lang="en-US" dirty="0"/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Procedure: Join all factors, then eliminate all hidden 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D48C7-69CC-1099-DAF0-DF817873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by Enumeration: Procedural Outline</a:t>
            </a:r>
          </a:p>
        </p:txBody>
      </p:sp>
      <p:pic>
        <p:nvPicPr>
          <p:cNvPr id="488" name="Picture 29" descr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226" y="2246065"/>
            <a:ext cx="565547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30" descr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96" y="2301402"/>
            <a:ext cx="816769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579" y="2266381"/>
            <a:ext cx="794147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32" descr="Picture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348" y="4029813"/>
            <a:ext cx="565547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34" descr="Picture 3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887" y="4029813"/>
            <a:ext cx="9560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icture 35" descr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565" y="4019097"/>
            <a:ext cx="819150" cy="2416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4" name="Table 36"/>
          <p:cNvGraphicFramePr/>
          <p:nvPr>
            <p:extLst>
              <p:ext uri="{D42A27DB-BD31-4B8C-83A1-F6EECF244321}">
                <p14:modId xmlns:p14="http://schemas.microsoft.com/office/powerpoint/2010/main" val="2278240376"/>
              </p:ext>
            </p:extLst>
          </p:nvPr>
        </p:nvGraphicFramePr>
        <p:xfrm>
          <a:off x="1813839" y="270795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5" name="Table 37"/>
          <p:cNvGraphicFramePr/>
          <p:nvPr>
            <p:extLst>
              <p:ext uri="{D42A27DB-BD31-4B8C-83A1-F6EECF244321}">
                <p14:modId xmlns:p14="http://schemas.microsoft.com/office/powerpoint/2010/main" val="3928237980"/>
              </p:ext>
            </p:extLst>
          </p:nvPr>
        </p:nvGraphicFramePr>
        <p:xfrm>
          <a:off x="3517059" y="2508078"/>
          <a:ext cx="1242162" cy="699136"/>
        </p:xfrm>
        <a:graphic>
          <a:graphicData uri="http://schemas.openxmlformats.org/drawingml/2006/table">
            <a:tbl>
              <a:tblPr/>
              <a:tblGrid>
                <a:gridCol w="414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6" name="Table 39"/>
          <p:cNvGraphicFramePr/>
          <p:nvPr>
            <p:extLst>
              <p:ext uri="{D42A27DB-BD31-4B8C-83A1-F6EECF244321}">
                <p14:modId xmlns:p14="http://schemas.microsoft.com/office/powerpoint/2010/main" val="252408077"/>
              </p:ext>
            </p:extLst>
          </p:nvPr>
        </p:nvGraphicFramePr>
        <p:xfrm>
          <a:off x="5806114" y="2489814"/>
          <a:ext cx="1251690" cy="699136"/>
        </p:xfrm>
        <a:graphic>
          <a:graphicData uri="http://schemas.openxmlformats.org/drawingml/2006/table">
            <a:tbl>
              <a:tblPr/>
              <a:tblGrid>
                <a:gridCol w="41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7" name="Table 42"/>
          <p:cNvGraphicFramePr/>
          <p:nvPr>
            <p:extLst>
              <p:ext uri="{D42A27DB-BD31-4B8C-83A1-F6EECF244321}">
                <p14:modId xmlns:p14="http://schemas.microsoft.com/office/powerpoint/2010/main" val="357003857"/>
              </p:ext>
            </p:extLst>
          </p:nvPr>
        </p:nvGraphicFramePr>
        <p:xfrm>
          <a:off x="5416971" y="4345655"/>
          <a:ext cx="1261215" cy="349568"/>
        </p:xfrm>
        <a:graphic>
          <a:graphicData uri="http://schemas.openxmlformats.org/drawingml/2006/table">
            <a:tbl>
              <a:tblPr/>
              <a:tblGrid>
                <a:gridCol w="42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8" name="Picture 44" descr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234" y="3636032"/>
            <a:ext cx="995323" cy="23120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9" name="Table 45"/>
          <p:cNvGraphicFramePr/>
          <p:nvPr>
            <p:extLst>
              <p:ext uri="{D42A27DB-BD31-4B8C-83A1-F6EECF244321}">
                <p14:modId xmlns:p14="http://schemas.microsoft.com/office/powerpoint/2010/main" val="912453007"/>
              </p:ext>
            </p:extLst>
          </p:nvPr>
        </p:nvGraphicFramePr>
        <p:xfrm>
          <a:off x="1636357" y="444150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0" name="Table 46"/>
          <p:cNvGraphicFramePr/>
          <p:nvPr>
            <p:extLst>
              <p:ext uri="{D42A27DB-BD31-4B8C-83A1-F6EECF244321}">
                <p14:modId xmlns:p14="http://schemas.microsoft.com/office/powerpoint/2010/main" val="723445868"/>
              </p:ext>
            </p:extLst>
          </p:nvPr>
        </p:nvGraphicFramePr>
        <p:xfrm>
          <a:off x="3602107" y="4278987"/>
          <a:ext cx="1251690" cy="699136"/>
        </p:xfrm>
        <a:graphic>
          <a:graphicData uri="http://schemas.openxmlformats.org/drawingml/2006/table">
            <a:tbl>
              <a:tblPr/>
              <a:tblGrid>
                <a:gridCol w="41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 animBg="1" advAuto="0"/>
      <p:bldP spid="488" grpId="0" animBg="1" advAuto="0"/>
      <p:bldP spid="489" grpId="0" animBg="1" advAuto="0"/>
      <p:bldP spid="490" grpId="0" animBg="1" advAuto="0"/>
      <p:bldP spid="491" grpId="0" animBg="1" advAuto="0"/>
      <p:bldP spid="492" grpId="0" animBg="1" advAuto="0"/>
      <p:bldP spid="493" grpId="0" animBg="1" advAuto="0"/>
      <p:bldP spid="494" grpId="0" animBg="1" advAuto="0"/>
      <p:bldP spid="495" grpId="0" animBg="1" advAuto="0"/>
      <p:bldP spid="496" grpId="0" animBg="1" advAuto="0"/>
      <p:bldP spid="497" grpId="0" animBg="1" advAuto="0"/>
      <p:bldP spid="498" grpId="0" animBg="1" advAuto="0"/>
      <p:bldP spid="499" grpId="0" animBg="1" advAuto="0"/>
      <p:bldP spid="500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721" y="874173"/>
            <a:ext cx="3055719" cy="960463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First basic operation: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joining factors</a:t>
            </a:r>
            <a:endParaRPr dirty="0">
              <a:solidFill>
                <a:srgbClr val="CC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Combining factors: (just like a database join)</a:t>
            </a:r>
            <a:endParaRPr sz="1722" dirty="0">
              <a:solidFill>
                <a:srgbClr val="000000"/>
              </a:solidFill>
            </a:endParaRPr>
          </a:p>
          <a:p>
            <a:pPr marL="406135" lvl="1" indent="-210872" defTabSz="253841">
              <a:spcBef>
                <a:spcPts val="1163"/>
              </a:spcBef>
              <a:defRPr sz="3280"/>
            </a:pPr>
            <a:r>
              <a:rPr dirty="0"/>
              <a:t>Get all factors over the joining variable; Build a new </a:t>
            </a:r>
            <a:br>
              <a:rPr dirty="0"/>
            </a:br>
            <a:r>
              <a:rPr dirty="0"/>
              <a:t>factor over the union of the variables involved</a:t>
            </a:r>
            <a:endParaRPr sz="676" dirty="0">
              <a:solidFill>
                <a:srgbClr val="00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Example: Join on R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406135" lvl="1" indent="-210872" defTabSz="253841">
              <a:spcBef>
                <a:spcPts val="1163"/>
              </a:spcBef>
              <a:defRPr sz="3280"/>
            </a:pPr>
            <a:endParaRPr lang="en-US" dirty="0"/>
          </a:p>
          <a:p>
            <a:pPr marL="406135" lvl="1" indent="-210872" defTabSz="253841">
              <a:spcBef>
                <a:spcPts val="1163"/>
              </a:spcBef>
              <a:defRPr sz="3280"/>
            </a:pPr>
            <a:r>
              <a:rPr dirty="0"/>
              <a:t>Computation for each entry: pointwise products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D0FA1-664B-82A0-BFDB-3CF8C78E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1: Join Factors</a:t>
            </a:r>
          </a:p>
        </p:txBody>
      </p:sp>
      <p:pic>
        <p:nvPicPr>
          <p:cNvPr id="506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444" y="3939778"/>
            <a:ext cx="164306" cy="15121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AutoShape 5"/>
          <p:cNvSpPr/>
          <p:nvPr/>
        </p:nvSpPr>
        <p:spPr>
          <a:xfrm>
            <a:off x="5257800" y="3939778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508" name="Picture 16" descr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184" y="3889772"/>
            <a:ext cx="667941" cy="27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17" descr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3887391"/>
            <a:ext cx="966788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icture 38" descr="Picture 3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5" y="3881437"/>
            <a:ext cx="1008460" cy="272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19" descr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252" y="5963957"/>
            <a:ext cx="3223023" cy="23217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2" name="Table 26"/>
          <p:cNvGraphicFramePr/>
          <p:nvPr/>
        </p:nvGraphicFramePr>
        <p:xfrm>
          <a:off x="2514600" y="4305300"/>
          <a:ext cx="966788" cy="442912"/>
        </p:xfrm>
        <a:graphic>
          <a:graphicData uri="http://schemas.openxmlformats.org/drawingml/2006/table">
            <a:tbl>
              <a:tblPr/>
              <a:tblGrid>
                <a:gridCol w="48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3" name="Table 27"/>
          <p:cNvGraphicFramePr/>
          <p:nvPr/>
        </p:nvGraphicFramePr>
        <p:xfrm>
          <a:off x="4000500" y="4305300"/>
          <a:ext cx="1554600" cy="876264"/>
        </p:xfrm>
        <a:graphic>
          <a:graphicData uri="http://schemas.openxmlformats.org/drawingml/2006/table">
            <a:tbl>
              <a:tblPr/>
              <a:tblGrid>
                <a:gridCol w="51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4" name="Table 28"/>
          <p:cNvGraphicFramePr/>
          <p:nvPr/>
        </p:nvGraphicFramePr>
        <p:xfrm>
          <a:off x="6229350" y="4305300"/>
          <a:ext cx="1513557" cy="885788"/>
        </p:xfrm>
        <a:graphic>
          <a:graphicData uri="http://schemas.openxmlformats.org/drawingml/2006/table">
            <a:tbl>
              <a:tblPr/>
              <a:tblGrid>
                <a:gridCol w="43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7" name="Oval 15"/>
          <p:cNvGrpSpPr/>
          <p:nvPr/>
        </p:nvGrpSpPr>
        <p:grpSpPr>
          <a:xfrm>
            <a:off x="1827610" y="4744641"/>
            <a:ext cx="400050" cy="400050"/>
            <a:chOff x="0" y="0"/>
            <a:chExt cx="1066800" cy="1066800"/>
          </a:xfrm>
        </p:grpSpPr>
        <p:sp>
          <p:nvSpPr>
            <p:cNvPr id="5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16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520" name="Oval 11"/>
          <p:cNvGrpSpPr/>
          <p:nvPr/>
        </p:nvGrpSpPr>
        <p:grpSpPr>
          <a:xfrm>
            <a:off x="1828800" y="3944541"/>
            <a:ext cx="400050" cy="400050"/>
            <a:chOff x="0" y="0"/>
            <a:chExt cx="1066800" cy="1066800"/>
          </a:xfrm>
        </p:grpSpPr>
        <p:sp>
          <p:nvSpPr>
            <p:cNvPr id="51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9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521" name="AutoShape 12"/>
          <p:cNvSpPr/>
          <p:nvPr/>
        </p:nvSpPr>
        <p:spPr>
          <a:xfrm flipH="1">
            <a:off x="2027635" y="4344590"/>
            <a:ext cx="1191" cy="400050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24" name="Oval 15"/>
          <p:cNvGrpSpPr/>
          <p:nvPr/>
        </p:nvGrpSpPr>
        <p:grpSpPr>
          <a:xfrm>
            <a:off x="8062029" y="4429118"/>
            <a:ext cx="628650" cy="400050"/>
            <a:chOff x="0" y="0"/>
            <a:chExt cx="1676400" cy="1066800"/>
          </a:xfrm>
        </p:grpSpPr>
        <p:sp>
          <p:nvSpPr>
            <p:cNvPr id="522" name="Oval"/>
            <p:cNvSpPr/>
            <p:nvPr/>
          </p:nvSpPr>
          <p:spPr>
            <a:xfrm>
              <a:off x="0" y="0"/>
              <a:ext cx="16764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23" name="R,T"/>
            <p:cNvSpPr txBox="1"/>
            <p:nvPr/>
          </p:nvSpPr>
          <p:spPr>
            <a:xfrm>
              <a:off x="309851" y="71736"/>
              <a:ext cx="105670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R,T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build="p" animBg="1" advAuto="0"/>
      <p:bldP spid="506" grpId="0" animBg="1" advAuto="0"/>
      <p:bldP spid="507" grpId="0" animBg="1" advAuto="0"/>
      <p:bldP spid="508" grpId="0" animBg="1" advAuto="0"/>
      <p:bldP spid="509" grpId="0" animBg="1" advAuto="0"/>
      <p:bldP spid="510" grpId="0" animBg="1" advAuto="0"/>
      <p:bldP spid="511" grpId="0" animBg="1" advAuto="0"/>
      <p:bldP spid="512" grpId="0" animBg="1" advAuto="0"/>
      <p:bldP spid="513" grpId="0" animBg="1" advAuto="0"/>
      <p:bldP spid="514" grpId="0" animBg="1" advAuto="0"/>
      <p:bldP spid="517" grpId="0" animBg="1" advAuto="0"/>
      <p:bldP spid="520" grpId="0" animBg="1" advAuto="0"/>
      <p:bldP spid="521" grpId="0" animBg="1" advAuto="0"/>
      <p:bldP spid="524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B2BA6-802B-EE54-431A-AF9E6A002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44289-3C52-7ADE-EB6A-D0AB4F5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Joins</a:t>
            </a:r>
          </a:p>
        </p:txBody>
      </p:sp>
      <p:pic>
        <p:nvPicPr>
          <p:cNvPr id="52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08" y="2328862"/>
            <a:ext cx="5785384" cy="3041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0" y="857250"/>
            <a:ext cx="2857500" cy="15022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1D97-E50F-C094-61D7-6C47A51B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F130-1FFC-0DCD-7FAE-B047227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Joins</a:t>
            </a:r>
          </a:p>
        </p:txBody>
      </p:sp>
      <p:grpSp>
        <p:nvGrpSpPr>
          <p:cNvPr id="533" name="Oval 15"/>
          <p:cNvGrpSpPr/>
          <p:nvPr/>
        </p:nvGrpSpPr>
        <p:grpSpPr>
          <a:xfrm>
            <a:off x="342900" y="3286125"/>
            <a:ext cx="400050" cy="400050"/>
            <a:chOff x="0" y="0"/>
            <a:chExt cx="1066800" cy="1066800"/>
          </a:xfrm>
        </p:grpSpPr>
        <p:sp>
          <p:nvSpPr>
            <p:cNvPr id="53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2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pic>
        <p:nvPicPr>
          <p:cNvPr id="534" name="Picture 25" descr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57" y="2000250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56" y="3028950"/>
            <a:ext cx="795338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8" name="Oval 11"/>
          <p:cNvGrpSpPr/>
          <p:nvPr/>
        </p:nvGrpSpPr>
        <p:grpSpPr>
          <a:xfrm>
            <a:off x="344091" y="2486025"/>
            <a:ext cx="400050" cy="400050"/>
            <a:chOff x="0" y="0"/>
            <a:chExt cx="1066800" cy="1066800"/>
          </a:xfrm>
        </p:grpSpPr>
        <p:sp>
          <p:nvSpPr>
            <p:cNvPr id="53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568" name="AutoShape 12"/>
          <p:cNvSpPr/>
          <p:nvPr/>
        </p:nvSpPr>
        <p:spPr>
          <a:xfrm>
            <a:off x="543237" y="2895600"/>
            <a:ext cx="567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40" name="TextBox 26"/>
          <p:cNvSpPr txBox="1"/>
          <p:nvPr/>
        </p:nvSpPr>
        <p:spPr>
          <a:xfrm>
            <a:off x="2030125" y="2483644"/>
            <a:ext cx="154305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56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00"/>
              <a:t>Join R</a:t>
            </a:r>
          </a:p>
        </p:txBody>
      </p:sp>
      <p:grpSp>
        <p:nvGrpSpPr>
          <p:cNvPr id="543" name="Oval 25"/>
          <p:cNvGrpSpPr/>
          <p:nvPr/>
        </p:nvGrpSpPr>
        <p:grpSpPr>
          <a:xfrm>
            <a:off x="342900" y="4086225"/>
            <a:ext cx="400050" cy="400050"/>
            <a:chOff x="0" y="0"/>
            <a:chExt cx="1066800" cy="1066800"/>
          </a:xfrm>
        </p:grpSpPr>
        <p:sp>
          <p:nvSpPr>
            <p:cNvPr id="54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4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569" name="AutoShape 12"/>
          <p:cNvSpPr/>
          <p:nvPr/>
        </p:nvSpPr>
        <p:spPr>
          <a:xfrm>
            <a:off x="542925" y="36957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7200"/>
                  <a:pt x="0" y="1440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45" name="Picture 31" descr="Picture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56" y="4486275"/>
            <a:ext cx="772716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8" name="Oval 50"/>
          <p:cNvGrpSpPr/>
          <p:nvPr/>
        </p:nvGrpSpPr>
        <p:grpSpPr>
          <a:xfrm>
            <a:off x="4843471" y="3225068"/>
            <a:ext cx="1114408" cy="807913"/>
            <a:chOff x="-190477" y="-543819"/>
            <a:chExt cx="2971755" cy="2154435"/>
          </a:xfrm>
        </p:grpSpPr>
        <p:sp>
          <p:nvSpPr>
            <p:cNvPr id="546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47" name="R, T"/>
            <p:cNvSpPr txBox="1"/>
            <p:nvPr/>
          </p:nvSpPr>
          <p:spPr>
            <a:xfrm>
              <a:off x="-190477" y="-543819"/>
              <a:ext cx="2971755" cy="2154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R,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T</a:t>
              </a:r>
            </a:p>
          </p:txBody>
        </p:sp>
      </p:grpSp>
      <p:grpSp>
        <p:nvGrpSpPr>
          <p:cNvPr id="551" name="Oval 29"/>
          <p:cNvGrpSpPr/>
          <p:nvPr/>
        </p:nvGrpSpPr>
        <p:grpSpPr>
          <a:xfrm>
            <a:off x="5200650" y="4229100"/>
            <a:ext cx="400050" cy="400050"/>
            <a:chOff x="0" y="0"/>
            <a:chExt cx="1066800" cy="1066800"/>
          </a:xfrm>
        </p:grpSpPr>
        <p:sp>
          <p:nvSpPr>
            <p:cNvPr id="54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0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570" name="AutoShape 12"/>
          <p:cNvSpPr/>
          <p:nvPr/>
        </p:nvSpPr>
        <p:spPr>
          <a:xfrm>
            <a:off x="5400675" y="3838575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53" name="Picture 33" descr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404" y="2250281"/>
            <a:ext cx="82748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4" name="Table 23"/>
          <p:cNvGraphicFramePr/>
          <p:nvPr/>
        </p:nvGraphicFramePr>
        <p:xfrm>
          <a:off x="1168003" y="2343150"/>
          <a:ext cx="865584" cy="395288"/>
        </p:xfrm>
        <a:graphic>
          <a:graphicData uri="http://schemas.openxmlformats.org/drawingml/2006/table">
            <a:tbl>
              <a:tblPr/>
              <a:tblGrid>
                <a:gridCol w="43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5" name="Table 24"/>
          <p:cNvGraphicFramePr/>
          <p:nvPr/>
        </p:nvGraphicFramePr>
        <p:xfrm>
          <a:off x="1133475" y="3371850"/>
          <a:ext cx="1900239" cy="781052"/>
        </p:xfrm>
        <a:graphic>
          <a:graphicData uri="http://schemas.openxmlformats.org/drawingml/2006/table">
            <a:tbl>
              <a:tblPr/>
              <a:tblGrid>
                <a:gridCol w="633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 28"/>
          <p:cNvGraphicFramePr/>
          <p:nvPr/>
        </p:nvGraphicFramePr>
        <p:xfrm>
          <a:off x="1144190" y="4829175"/>
          <a:ext cx="1909761" cy="790576"/>
        </p:xfrm>
        <a:graphic>
          <a:graphicData uri="http://schemas.openxmlformats.org/drawingml/2006/table">
            <a:tbl>
              <a:tblPr/>
              <a:tblGrid>
                <a:gridCol w="63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7" name="Table 34"/>
          <p:cNvGraphicFramePr/>
          <p:nvPr/>
        </p:nvGraphicFramePr>
        <p:xfrm>
          <a:off x="3429000" y="2571750"/>
          <a:ext cx="1919288" cy="800100"/>
        </p:xfrm>
        <a:graphic>
          <a:graphicData uri="http://schemas.openxmlformats.org/drawingml/2006/table">
            <a:tbl>
              <a:tblPr/>
              <a:tblGrid>
                <a:gridCol w="54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58" name="Picture 35" descr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66" y="4486275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9" name="Table 36"/>
          <p:cNvGraphicFramePr/>
          <p:nvPr/>
        </p:nvGraphicFramePr>
        <p:xfrm>
          <a:off x="3543300" y="4829175"/>
          <a:ext cx="1909761" cy="790576"/>
        </p:xfrm>
        <a:graphic>
          <a:graphicData uri="http://schemas.openxmlformats.org/drawingml/2006/table">
            <a:tbl>
              <a:tblPr/>
              <a:tblGrid>
                <a:gridCol w="63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0" name="AutoShape 5"/>
          <p:cNvSpPr/>
          <p:nvPr/>
        </p:nvSpPr>
        <p:spPr>
          <a:xfrm>
            <a:off x="2429094" y="2847975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63" name="Oval 25"/>
          <p:cNvGrpSpPr/>
          <p:nvPr/>
        </p:nvGrpSpPr>
        <p:grpSpPr>
          <a:xfrm>
            <a:off x="6855495" y="2576008"/>
            <a:ext cx="1719510" cy="807913"/>
            <a:chOff x="-997280" y="-543819"/>
            <a:chExt cx="4585360" cy="2154435"/>
          </a:xfrm>
        </p:grpSpPr>
        <p:sp>
          <p:nvSpPr>
            <p:cNvPr id="561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62" name="R, T, L"/>
            <p:cNvSpPr txBox="1"/>
            <p:nvPr/>
          </p:nvSpPr>
          <p:spPr>
            <a:xfrm>
              <a:off x="-997280" y="-543819"/>
              <a:ext cx="4585360" cy="2154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R,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T, L</a:t>
              </a:r>
            </a:p>
          </p:txBody>
        </p:sp>
      </p:grpSp>
      <p:pic>
        <p:nvPicPr>
          <p:cNvPr id="564" name="Picture 27" descr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168" y="3647480"/>
            <a:ext cx="1116807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5" name="Table 31"/>
          <p:cNvGraphicFramePr/>
          <p:nvPr/>
        </p:nvGraphicFramePr>
        <p:xfrm>
          <a:off x="6183451" y="3987165"/>
          <a:ext cx="2577531" cy="1552576"/>
        </p:xfrm>
        <a:graphic>
          <a:graphicData uri="http://schemas.openxmlformats.org/drawingml/2006/table">
            <a:tbl>
              <a:tblPr/>
              <a:tblGrid>
                <a:gridCol w="5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6" name="AutoShape 5"/>
          <p:cNvSpPr/>
          <p:nvPr/>
        </p:nvSpPr>
        <p:spPr>
          <a:xfrm>
            <a:off x="6007754" y="2847975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67" name="TextBox 37"/>
          <p:cNvSpPr txBox="1"/>
          <p:nvPr/>
        </p:nvSpPr>
        <p:spPr>
          <a:xfrm>
            <a:off x="5600700" y="2494597"/>
            <a:ext cx="154305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56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00"/>
              <a:t>Join T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 advAuto="0"/>
      <p:bldP spid="548" grpId="0" animBg="1" advAuto="0"/>
      <p:bldP spid="551" grpId="0" animBg="1" advAuto="0"/>
      <p:bldP spid="570" grpId="0" animBg="1" advAuto="0"/>
      <p:bldP spid="553" grpId="0" animBg="1" advAuto="0"/>
      <p:bldP spid="557" grpId="0" animBg="1" advAuto="0"/>
      <p:bldP spid="558" grpId="0" animBg="1" advAuto="0"/>
      <p:bldP spid="559" grpId="0" animBg="1" advAuto="0"/>
      <p:bldP spid="560" grpId="0" animBg="1" advAuto="0"/>
      <p:bldP spid="563" grpId="0" animBg="1" advAuto="0"/>
      <p:bldP spid="564" grpId="0" animBg="1" advAuto="0"/>
      <p:bldP spid="565" grpId="0" animBg="1" advAuto="0"/>
      <p:bldP spid="566" grpId="0" animBg="1" advAuto="0"/>
      <p:bldP spid="567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589" y="5039180"/>
            <a:ext cx="3466679" cy="181882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describe how (a portion of) the world works</a:t>
            </a:r>
          </a:p>
          <a:p>
            <a:r>
              <a:rPr lang="en-US" dirty="0"/>
              <a:t>Models are always simplifications</a:t>
            </a:r>
          </a:p>
          <a:p>
            <a:pPr lvl="1"/>
            <a:r>
              <a:rPr lang="en-US" dirty="0"/>
              <a:t>May not account for every variable</a:t>
            </a:r>
          </a:p>
          <a:p>
            <a:pPr lvl="1"/>
            <a:r>
              <a:rPr lang="en-US" dirty="0"/>
              <a:t>May not account for all interactions between variables</a:t>
            </a:r>
          </a:p>
          <a:p>
            <a:pPr lvl="1"/>
            <a:r>
              <a:rPr lang="en-US" dirty="0"/>
              <a:t>“All models are wrong; but some are useful.”   – George E. P. Box</a:t>
            </a:r>
          </a:p>
          <a:p>
            <a:r>
              <a:rPr lang="en-US" dirty="0"/>
              <a:t>What do we do with probabilistic models?</a:t>
            </a:r>
          </a:p>
          <a:p>
            <a:pPr lvl="1"/>
            <a:r>
              <a:rPr lang="en-US" dirty="0"/>
              <a:t>We (or our agents) need to reason about unknown variables, given evidence</a:t>
            </a:r>
          </a:p>
          <a:p>
            <a:pPr lvl="1"/>
            <a:r>
              <a:rPr lang="en-US" dirty="0"/>
              <a:t>Example: explanation (diagnostic reasoning)</a:t>
            </a:r>
          </a:p>
          <a:p>
            <a:pPr lvl="1"/>
            <a:r>
              <a:rPr lang="en-US" dirty="0"/>
              <a:t>Example: prediction (causal reasoning)</a:t>
            </a:r>
          </a:p>
          <a:p>
            <a:pPr lvl="1"/>
            <a:r>
              <a:rPr lang="en-US" dirty="0"/>
              <a:t>Example: value of information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9771092B-4A6A-D62C-B309-DD3EA63B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Models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Second basic operation: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marginalization</a:t>
            </a:r>
            <a:endParaRPr dirty="0">
              <a:solidFill>
                <a:srgbClr val="CC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Take a factor and sum out a variable</a:t>
            </a:r>
          </a:p>
          <a:p>
            <a:pPr marL="406135" lvl="1" indent="-210872" defTabSz="253841">
              <a:spcBef>
                <a:spcPts val="1163"/>
              </a:spcBef>
              <a:defRPr sz="3936"/>
            </a:pPr>
            <a:r>
              <a:rPr dirty="0"/>
              <a:t>Shrinks a factor to a smaller one</a:t>
            </a:r>
            <a:endParaRPr sz="308" dirty="0">
              <a:solidFill>
                <a:srgbClr val="000000"/>
              </a:solidFill>
            </a:endParaRPr>
          </a:p>
          <a:p>
            <a:pPr marL="406135" lvl="1" indent="-210872" defTabSz="253841">
              <a:spcBef>
                <a:spcPts val="1163"/>
              </a:spcBef>
              <a:defRPr sz="3936"/>
            </a:pPr>
            <a:r>
              <a:rPr dirty="0"/>
              <a:t>A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projection</a:t>
            </a:r>
            <a:r>
              <a:rPr dirty="0"/>
              <a:t> operation</a:t>
            </a:r>
            <a:endParaRPr sz="861" dirty="0">
              <a:solidFill>
                <a:srgbClr val="00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536CC-571A-4CD6-EDC2-473196D2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2: Eliminate</a:t>
            </a:r>
          </a:p>
        </p:txBody>
      </p:sp>
      <p:pic>
        <p:nvPicPr>
          <p:cNvPr id="575" name="Picture 10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086" y="5213746"/>
            <a:ext cx="1009650" cy="27265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AutoShape 5"/>
          <p:cNvSpPr/>
          <p:nvPr/>
        </p:nvSpPr>
        <p:spPr>
          <a:xfrm>
            <a:off x="5446756" y="5895407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577" name="Picture 11" descr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96" y="5487799"/>
            <a:ext cx="667941" cy="27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Picture 9" descr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209" y="5610427"/>
            <a:ext cx="888207" cy="2047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9" name="Table 12"/>
          <p:cNvGraphicFramePr/>
          <p:nvPr>
            <p:extLst>
              <p:ext uri="{D42A27DB-BD31-4B8C-83A1-F6EECF244321}">
                <p14:modId xmlns:p14="http://schemas.microsoft.com/office/powerpoint/2010/main" val="2609085567"/>
              </p:ext>
            </p:extLst>
          </p:nvPr>
        </p:nvGraphicFramePr>
        <p:xfrm>
          <a:off x="3353715" y="5571557"/>
          <a:ext cx="1801706" cy="876300"/>
        </p:xfrm>
        <a:graphic>
          <a:graphicData uri="http://schemas.openxmlformats.org/drawingml/2006/table">
            <a:tbl>
              <a:tblPr/>
              <a:tblGrid>
                <a:gridCol w="514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0" name="Table 13"/>
          <p:cNvGraphicFramePr/>
          <p:nvPr>
            <p:extLst>
              <p:ext uri="{D42A27DB-BD31-4B8C-83A1-F6EECF244321}">
                <p14:modId xmlns:p14="http://schemas.microsoft.com/office/powerpoint/2010/main" val="448929547"/>
              </p:ext>
            </p:extLst>
          </p:nvPr>
        </p:nvGraphicFramePr>
        <p:xfrm>
          <a:off x="6497707" y="5823969"/>
          <a:ext cx="1276657" cy="442912"/>
        </p:xfrm>
        <a:graphic>
          <a:graphicData uri="http://schemas.openxmlformats.org/drawingml/2006/table">
            <a:tbl>
              <a:tblPr/>
              <a:tblGrid>
                <a:gridCol w="567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 animBg="1" advAuto="0"/>
      <p:bldP spid="575" grpId="0" animBg="1" advAuto="0"/>
      <p:bldP spid="576" grpId="0" animBg="1" advAuto="0"/>
      <p:bldP spid="577" grpId="0" animBg="1" advAuto="0"/>
      <p:bldP spid="578" grpId="0" animBg="1" advAuto="0"/>
      <p:bldP spid="579" grpId="0" animBg="1" advAuto="0"/>
      <p:bldP spid="580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269" y="4833081"/>
            <a:ext cx="5305461" cy="164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7FB6CF-A8A5-A405-E470-2879371F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Elimination</a:t>
            </a:r>
          </a:p>
        </p:txBody>
      </p:sp>
      <p:sp>
        <p:nvSpPr>
          <p:cNvPr id="584" name="TextBox 26"/>
          <p:cNvSpPr txBox="1"/>
          <p:nvPr/>
        </p:nvSpPr>
        <p:spPr>
          <a:xfrm>
            <a:off x="3181686" y="2808356"/>
            <a:ext cx="1085850" cy="734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Sum</a:t>
            </a:r>
          </a:p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out R</a:t>
            </a:r>
          </a:p>
        </p:txBody>
      </p:sp>
      <p:sp>
        <p:nvSpPr>
          <p:cNvPr id="585" name="TextBox 15"/>
          <p:cNvSpPr txBox="1"/>
          <p:nvPr/>
        </p:nvSpPr>
        <p:spPr>
          <a:xfrm>
            <a:off x="6001832" y="2809961"/>
            <a:ext cx="1543050" cy="734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Sum</a:t>
            </a:r>
          </a:p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out T</a:t>
            </a:r>
          </a:p>
        </p:txBody>
      </p:sp>
      <p:grpSp>
        <p:nvGrpSpPr>
          <p:cNvPr id="588" name="Oval 16"/>
          <p:cNvGrpSpPr/>
          <p:nvPr/>
        </p:nvGrpSpPr>
        <p:grpSpPr>
          <a:xfrm>
            <a:off x="4613618" y="2090923"/>
            <a:ext cx="971550" cy="400050"/>
            <a:chOff x="0" y="0"/>
            <a:chExt cx="2590800" cy="1066800"/>
          </a:xfrm>
        </p:grpSpPr>
        <p:sp>
          <p:nvSpPr>
            <p:cNvPr id="586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7" name="T, L"/>
            <p:cNvSpPr txBox="1"/>
            <p:nvPr/>
          </p:nvSpPr>
          <p:spPr>
            <a:xfrm>
              <a:off x="730032" y="71736"/>
              <a:ext cx="1130739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T, L</a:t>
              </a:r>
            </a:p>
          </p:txBody>
        </p:sp>
      </p:grpSp>
      <p:pic>
        <p:nvPicPr>
          <p:cNvPr id="589" name="Picture 23" descr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252" y="2984092"/>
            <a:ext cx="794148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Oval 20"/>
          <p:cNvGrpSpPr/>
          <p:nvPr/>
        </p:nvGrpSpPr>
        <p:grpSpPr>
          <a:xfrm>
            <a:off x="7724775" y="2090923"/>
            <a:ext cx="400050" cy="400050"/>
            <a:chOff x="0" y="0"/>
            <a:chExt cx="1066800" cy="1066800"/>
          </a:xfrm>
        </p:grpSpPr>
        <p:sp>
          <p:nvSpPr>
            <p:cNvPr id="59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1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pic>
        <p:nvPicPr>
          <p:cNvPr id="593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72" y="3059760"/>
            <a:ext cx="526256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6" name="Oval 14"/>
          <p:cNvGrpSpPr/>
          <p:nvPr/>
        </p:nvGrpSpPr>
        <p:grpSpPr>
          <a:xfrm>
            <a:off x="1893186" y="2071652"/>
            <a:ext cx="971550" cy="438582"/>
            <a:chOff x="0" y="-51389"/>
            <a:chExt cx="2590800" cy="1169551"/>
          </a:xfrm>
        </p:grpSpPr>
        <p:sp>
          <p:nvSpPr>
            <p:cNvPr id="594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5" name="R, T, L"/>
            <p:cNvSpPr txBox="1"/>
            <p:nvPr/>
          </p:nvSpPr>
          <p:spPr>
            <a:xfrm>
              <a:off x="104980" y="-51389"/>
              <a:ext cx="238082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R,</a:t>
              </a:r>
              <a:r>
                <a:rPr sz="2400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2400" dirty="0"/>
                <a:t>T, L</a:t>
              </a:r>
            </a:p>
          </p:txBody>
        </p:sp>
      </p:grpSp>
      <p:pic>
        <p:nvPicPr>
          <p:cNvPr id="597" name="Picture 18" descr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33" y="2504004"/>
            <a:ext cx="1116807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8" name="Table 22"/>
          <p:cNvGraphicFramePr/>
          <p:nvPr/>
        </p:nvGraphicFramePr>
        <p:xfrm>
          <a:off x="603713" y="2856753"/>
          <a:ext cx="2337261" cy="1577880"/>
        </p:xfrm>
        <a:graphic>
          <a:graphicData uri="http://schemas.openxmlformats.org/drawingml/2006/table">
            <a:tbl>
              <a:tblPr/>
              <a:tblGrid>
                <a:gridCol w="534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99" name="Table 24"/>
          <p:cNvGraphicFramePr/>
          <p:nvPr/>
        </p:nvGraphicFramePr>
        <p:xfrm>
          <a:off x="4508246" y="3326991"/>
          <a:ext cx="1590914" cy="800100"/>
        </p:xfrm>
        <a:graphic>
          <a:graphicData uri="http://schemas.openxmlformats.org/drawingml/2006/table">
            <a:tbl>
              <a:tblPr/>
              <a:tblGrid>
                <a:gridCol w="42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00" name="Table 29"/>
          <p:cNvGraphicFramePr/>
          <p:nvPr/>
        </p:nvGraphicFramePr>
        <p:xfrm>
          <a:off x="7511653" y="3367088"/>
          <a:ext cx="1255529" cy="400050"/>
        </p:xfrm>
        <a:graphic>
          <a:graphicData uri="http://schemas.openxmlformats.org/drawingml/2006/table">
            <a:tbl>
              <a:tblPr/>
              <a:tblGrid>
                <a:gridCol w="55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1" name="AutoShape 5"/>
          <p:cNvSpPr/>
          <p:nvPr/>
        </p:nvSpPr>
        <p:spPr>
          <a:xfrm>
            <a:off x="3392938" y="3420353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02" name="AutoShape 5"/>
          <p:cNvSpPr/>
          <p:nvPr/>
        </p:nvSpPr>
        <p:spPr>
          <a:xfrm>
            <a:off x="6469358" y="3420353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0" animBg="1" advAuto="0"/>
      <p:bldP spid="585" grpId="0" animBg="1" advAuto="0"/>
      <p:bldP spid="588" grpId="0" animBg="1" advAuto="0"/>
      <p:bldP spid="589" grpId="0" animBg="1" advAuto="0"/>
      <p:bldP spid="592" grpId="0" animBg="1" advAuto="0"/>
      <p:bldP spid="593" grpId="0" animBg="1" advAuto="0"/>
      <p:bldP spid="599" grpId="0" animBg="1" advAuto="0"/>
      <p:bldP spid="600" grpId="0" animBg="1" advAuto="0"/>
      <p:bldP spid="601" grpId="0" animBg="1" advAuto="0"/>
      <p:bldP spid="602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90219-708E-33F9-980B-DB8D9537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Elimination = Marginalizing Early</a:t>
            </a:r>
          </a:p>
        </p:txBody>
      </p:sp>
      <p:pic>
        <p:nvPicPr>
          <p:cNvPr id="60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11" y="2328862"/>
            <a:ext cx="6828578" cy="345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 by Enumeration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4570-690E-81FD-E71B-C4F0A6AA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Domain</a:t>
            </a:r>
          </a:p>
        </p:txBody>
      </p:sp>
      <p:grpSp>
        <p:nvGrpSpPr>
          <p:cNvPr id="614" name="Oval 4"/>
          <p:cNvGrpSpPr/>
          <p:nvPr/>
        </p:nvGrpSpPr>
        <p:grpSpPr>
          <a:xfrm>
            <a:off x="522684" y="3314700"/>
            <a:ext cx="400050" cy="400050"/>
            <a:chOff x="0" y="0"/>
            <a:chExt cx="1066800" cy="1066800"/>
          </a:xfrm>
        </p:grpSpPr>
        <p:sp>
          <p:nvSpPr>
            <p:cNvPr id="61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3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17" name="Oval 5"/>
          <p:cNvGrpSpPr/>
          <p:nvPr/>
        </p:nvGrpSpPr>
        <p:grpSpPr>
          <a:xfrm>
            <a:off x="522684" y="4114800"/>
            <a:ext cx="400050" cy="400050"/>
            <a:chOff x="0" y="0"/>
            <a:chExt cx="1066800" cy="1066800"/>
          </a:xfrm>
        </p:grpSpPr>
        <p:sp>
          <p:nvSpPr>
            <p:cNvPr id="6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6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643" name="AutoShape 6"/>
          <p:cNvSpPr/>
          <p:nvPr/>
        </p:nvSpPr>
        <p:spPr>
          <a:xfrm>
            <a:off x="722709" y="3736259"/>
            <a:ext cx="0" cy="369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-2160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1" name="Oval 11"/>
          <p:cNvGrpSpPr/>
          <p:nvPr/>
        </p:nvGrpSpPr>
        <p:grpSpPr>
          <a:xfrm>
            <a:off x="523875" y="2514600"/>
            <a:ext cx="400050" cy="400050"/>
            <a:chOff x="0" y="0"/>
            <a:chExt cx="1066800" cy="1066800"/>
          </a:xfrm>
        </p:grpSpPr>
        <p:sp>
          <p:nvSpPr>
            <p:cNvPr id="61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0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644" name="AutoShape 12"/>
          <p:cNvSpPr/>
          <p:nvPr/>
        </p:nvSpPr>
        <p:spPr>
          <a:xfrm>
            <a:off x="723021" y="2924175"/>
            <a:ext cx="568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23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25" y="2428875"/>
            <a:ext cx="1000125" cy="25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icture 8" descr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3314700"/>
            <a:ext cx="2628900" cy="47854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TextBox 9"/>
          <p:cNvSpPr txBox="1"/>
          <p:nvPr/>
        </p:nvSpPr>
        <p:spPr>
          <a:xfrm>
            <a:off x="7217199" y="3808034"/>
            <a:ext cx="7825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r</a:t>
            </a:r>
          </a:p>
        </p:txBody>
      </p:sp>
      <p:sp>
        <p:nvSpPr>
          <p:cNvPr id="626" name="TextBox 23"/>
          <p:cNvSpPr txBox="1"/>
          <p:nvPr/>
        </p:nvSpPr>
        <p:spPr>
          <a:xfrm>
            <a:off x="3001566" y="3856433"/>
            <a:ext cx="7825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r</a:t>
            </a:r>
          </a:p>
        </p:txBody>
      </p:sp>
      <p:sp>
        <p:nvSpPr>
          <p:cNvPr id="627" name="TextBox 24"/>
          <p:cNvSpPr txBox="1"/>
          <p:nvPr/>
        </p:nvSpPr>
        <p:spPr>
          <a:xfrm>
            <a:off x="2743200" y="4343400"/>
            <a:ext cx="7793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t</a:t>
            </a:r>
          </a:p>
        </p:txBody>
      </p:sp>
      <p:sp>
        <p:nvSpPr>
          <p:cNvPr id="628" name="TextBox 25"/>
          <p:cNvSpPr txBox="1"/>
          <p:nvPr/>
        </p:nvSpPr>
        <p:spPr>
          <a:xfrm>
            <a:off x="6751834" y="4800600"/>
            <a:ext cx="7793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t</a:t>
            </a:r>
          </a:p>
        </p:txBody>
      </p:sp>
      <p:sp>
        <p:nvSpPr>
          <p:cNvPr id="629" name="TextBox 26"/>
          <p:cNvSpPr txBox="1"/>
          <p:nvPr/>
        </p:nvSpPr>
        <p:spPr>
          <a:xfrm>
            <a:off x="7029450" y="4343400"/>
            <a:ext cx="94263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r</a:t>
            </a:r>
          </a:p>
        </p:txBody>
      </p:sp>
      <p:sp>
        <p:nvSpPr>
          <p:cNvPr id="630" name="TextBox 27"/>
          <p:cNvSpPr txBox="1"/>
          <p:nvPr/>
        </p:nvSpPr>
        <p:spPr>
          <a:xfrm>
            <a:off x="6457950" y="5372100"/>
            <a:ext cx="93942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t</a:t>
            </a:r>
          </a:p>
        </p:txBody>
      </p:sp>
      <p:sp>
        <p:nvSpPr>
          <p:cNvPr id="631" name="TextBox 28"/>
          <p:cNvSpPr txBox="1"/>
          <p:nvPr/>
        </p:nvSpPr>
        <p:spPr>
          <a:xfrm>
            <a:off x="2571750" y="4800600"/>
            <a:ext cx="94263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r</a:t>
            </a:r>
          </a:p>
        </p:txBody>
      </p:sp>
      <p:pic>
        <p:nvPicPr>
          <p:cNvPr id="632" name="Picture 10" descr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050" y="3371850"/>
            <a:ext cx="2324117" cy="429154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TextBox 30"/>
          <p:cNvSpPr txBox="1"/>
          <p:nvPr/>
        </p:nvSpPr>
        <p:spPr>
          <a:xfrm>
            <a:off x="2400300" y="5323701"/>
            <a:ext cx="93942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t</a:t>
            </a:r>
          </a:p>
        </p:txBody>
      </p:sp>
      <p:sp>
        <p:nvSpPr>
          <p:cNvPr id="634" name="Left Brace 11"/>
          <p:cNvSpPr/>
          <p:nvPr/>
        </p:nvSpPr>
        <p:spPr>
          <a:xfrm rot="16200000">
            <a:off x="3314700" y="3314700"/>
            <a:ext cx="228600" cy="97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10"/>
                  <a:pt x="10800" y="21176"/>
                </a:cubicBezTo>
                <a:lnTo>
                  <a:pt x="10800" y="11224"/>
                </a:lnTo>
                <a:cubicBezTo>
                  <a:pt x="10800" y="10990"/>
                  <a:pt x="5965" y="10800"/>
                  <a:pt x="0" y="10800"/>
                </a:cubicBezTo>
                <a:cubicBezTo>
                  <a:pt x="5965" y="10800"/>
                  <a:pt x="10800" y="10610"/>
                  <a:pt x="10800" y="10376"/>
                </a:cubicBezTo>
                <a:lnTo>
                  <a:pt x="10800" y="424"/>
                </a:lnTo>
                <a:cubicBezTo>
                  <a:pt x="10800" y="19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5" name="Left Brace 32"/>
          <p:cNvSpPr/>
          <p:nvPr/>
        </p:nvSpPr>
        <p:spPr>
          <a:xfrm rot="16200000">
            <a:off x="3086100" y="3543300"/>
            <a:ext cx="171450" cy="154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10"/>
                  <a:pt x="10800" y="21400"/>
                </a:cubicBezTo>
                <a:lnTo>
                  <a:pt x="10800" y="11000"/>
                </a:lnTo>
                <a:cubicBezTo>
                  <a:pt x="10800" y="10890"/>
                  <a:pt x="5965" y="10800"/>
                  <a:pt x="0" y="10800"/>
                </a:cubicBezTo>
                <a:cubicBezTo>
                  <a:pt x="5965" y="10800"/>
                  <a:pt x="10800" y="10710"/>
                  <a:pt x="10800" y="10600"/>
                </a:cubicBezTo>
                <a:lnTo>
                  <a:pt x="10800" y="200"/>
                </a:lnTo>
                <a:cubicBezTo>
                  <a:pt x="10800" y="9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6" name="Left Brace 33"/>
          <p:cNvSpPr/>
          <p:nvPr/>
        </p:nvSpPr>
        <p:spPr>
          <a:xfrm rot="16200000">
            <a:off x="2971800" y="3829050"/>
            <a:ext cx="1143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50"/>
                  <a:pt x="10800" y="21488"/>
                </a:cubicBezTo>
                <a:lnTo>
                  <a:pt x="10800" y="10912"/>
                </a:lnTo>
                <a:cubicBezTo>
                  <a:pt x="10800" y="10850"/>
                  <a:pt x="5965" y="10800"/>
                  <a:pt x="0" y="10800"/>
                </a:cubicBezTo>
                <a:cubicBezTo>
                  <a:pt x="5965" y="10800"/>
                  <a:pt x="10800" y="10750"/>
                  <a:pt x="10800" y="10688"/>
                </a:cubicBezTo>
                <a:lnTo>
                  <a:pt x="10800" y="112"/>
                </a:lnTo>
                <a:cubicBezTo>
                  <a:pt x="10800" y="5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7" name="Left Brace 34"/>
          <p:cNvSpPr/>
          <p:nvPr/>
        </p:nvSpPr>
        <p:spPr>
          <a:xfrm rot="16200000">
            <a:off x="2800350" y="4171950"/>
            <a:ext cx="114300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58"/>
                  <a:pt x="10800" y="21505"/>
                </a:cubicBezTo>
                <a:lnTo>
                  <a:pt x="10800" y="10895"/>
                </a:lnTo>
                <a:cubicBezTo>
                  <a:pt x="10800" y="10842"/>
                  <a:pt x="5965" y="10800"/>
                  <a:pt x="0" y="10800"/>
                </a:cubicBezTo>
                <a:cubicBezTo>
                  <a:pt x="5965" y="10800"/>
                  <a:pt x="10800" y="10758"/>
                  <a:pt x="10800" y="10705"/>
                </a:cubicBezTo>
                <a:lnTo>
                  <a:pt x="10800" y="95"/>
                </a:lnTo>
                <a:cubicBezTo>
                  <a:pt x="10800" y="42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8" name="Left Brace 35"/>
          <p:cNvSpPr/>
          <p:nvPr/>
        </p:nvSpPr>
        <p:spPr>
          <a:xfrm rot="16200000">
            <a:off x="7543800" y="3257550"/>
            <a:ext cx="171450" cy="102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66"/>
                  <a:pt x="10800" y="21300"/>
                </a:cubicBezTo>
                <a:lnTo>
                  <a:pt x="10800" y="11100"/>
                </a:lnTo>
                <a:cubicBezTo>
                  <a:pt x="10800" y="10934"/>
                  <a:pt x="5965" y="10800"/>
                  <a:pt x="0" y="10800"/>
                </a:cubicBezTo>
                <a:cubicBezTo>
                  <a:pt x="5965" y="10800"/>
                  <a:pt x="10800" y="10666"/>
                  <a:pt x="10800" y="10500"/>
                </a:cubicBezTo>
                <a:lnTo>
                  <a:pt x="10800" y="300"/>
                </a:lnTo>
                <a:cubicBezTo>
                  <a:pt x="10800" y="134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9" name="Left Brace 36"/>
          <p:cNvSpPr/>
          <p:nvPr/>
        </p:nvSpPr>
        <p:spPr>
          <a:xfrm rot="16200000">
            <a:off x="7372350" y="3600450"/>
            <a:ext cx="171450" cy="13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9"/>
                  <a:pt x="10800" y="21375"/>
                </a:cubicBezTo>
                <a:lnTo>
                  <a:pt x="10800" y="11025"/>
                </a:lnTo>
                <a:cubicBezTo>
                  <a:pt x="10800" y="10901"/>
                  <a:pt x="5965" y="10800"/>
                  <a:pt x="0" y="10800"/>
                </a:cubicBezTo>
                <a:cubicBezTo>
                  <a:pt x="5965" y="10800"/>
                  <a:pt x="10800" y="10699"/>
                  <a:pt x="10800" y="10575"/>
                </a:cubicBezTo>
                <a:lnTo>
                  <a:pt x="10800" y="225"/>
                </a:lnTo>
                <a:cubicBezTo>
                  <a:pt x="10800" y="101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0" name="Left Brace 37"/>
          <p:cNvSpPr/>
          <p:nvPr/>
        </p:nvSpPr>
        <p:spPr>
          <a:xfrm rot="16200000">
            <a:off x="7086600" y="3771900"/>
            <a:ext cx="171450" cy="205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33"/>
                  <a:pt x="10800" y="21450"/>
                </a:cubicBezTo>
                <a:lnTo>
                  <a:pt x="10800" y="10950"/>
                </a:lnTo>
                <a:cubicBezTo>
                  <a:pt x="10800" y="10867"/>
                  <a:pt x="5965" y="10800"/>
                  <a:pt x="0" y="10800"/>
                </a:cubicBezTo>
                <a:cubicBezTo>
                  <a:pt x="5965" y="10800"/>
                  <a:pt x="10800" y="10733"/>
                  <a:pt x="10800" y="10650"/>
                </a:cubicBezTo>
                <a:lnTo>
                  <a:pt x="10800" y="150"/>
                </a:lnTo>
                <a:cubicBezTo>
                  <a:pt x="10800" y="67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1" name="Left Brace 38"/>
          <p:cNvSpPr/>
          <p:nvPr/>
        </p:nvSpPr>
        <p:spPr>
          <a:xfrm rot="16200000">
            <a:off x="6915150" y="4057650"/>
            <a:ext cx="171450" cy="2457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44"/>
                  <a:pt x="10800" y="21474"/>
                </a:cubicBezTo>
                <a:lnTo>
                  <a:pt x="10800" y="10926"/>
                </a:lnTo>
                <a:cubicBezTo>
                  <a:pt x="10800" y="10856"/>
                  <a:pt x="5965" y="10800"/>
                  <a:pt x="0" y="10800"/>
                </a:cubicBezTo>
                <a:cubicBezTo>
                  <a:pt x="5965" y="10800"/>
                  <a:pt x="10800" y="10744"/>
                  <a:pt x="10800" y="10674"/>
                </a:cubicBezTo>
                <a:lnTo>
                  <a:pt x="10800" y="126"/>
                </a:lnTo>
                <a:cubicBezTo>
                  <a:pt x="10800" y="56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2" name="Content Placeholder 2"/>
          <p:cNvSpPr txBox="1"/>
          <p:nvPr/>
        </p:nvSpPr>
        <p:spPr>
          <a:xfrm>
            <a:off x="5079937" y="2853218"/>
            <a:ext cx="3250659" cy="267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19050" tIns="19050" rIns="19050" bIns="19050">
            <a:normAutofit/>
          </a:bodyPr>
          <a:lstStyle>
            <a:lvl1pPr marL="635000" indent="-635000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4800"/>
            </a:lvl1pPr>
          </a:lstStyle>
          <a:p>
            <a:r>
              <a:rPr sz="1800"/>
              <a:t>Variable Elimination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 advAuto="0"/>
      <p:bldP spid="624" grpId="0" animBg="1" advAuto="0"/>
      <p:bldP spid="625" grpId="0" animBg="1" advAuto="0"/>
      <p:bldP spid="626" grpId="0" animBg="1" advAuto="0"/>
      <p:bldP spid="627" grpId="0" animBg="1" advAuto="0"/>
      <p:bldP spid="628" grpId="0" animBg="1" advAuto="0"/>
      <p:bldP spid="629" grpId="0" animBg="1" advAuto="0"/>
      <p:bldP spid="630" grpId="0" animBg="1" advAuto="0"/>
      <p:bldP spid="631" grpId="0" animBg="1" advAuto="0"/>
      <p:bldP spid="633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222F76-6059-B6D9-5176-D566A35A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sp>
        <p:nvSpPr>
          <p:cNvPr id="647" name="TextBox 26"/>
          <p:cNvSpPr txBox="1"/>
          <p:nvPr/>
        </p:nvSpPr>
        <p:spPr>
          <a:xfrm>
            <a:off x="3882311" y="2015966"/>
            <a:ext cx="66262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lnSpc>
                <a:spcPct val="80000"/>
              </a:lnSpc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Sum out R</a:t>
            </a:r>
          </a:p>
        </p:txBody>
      </p:sp>
      <p:grpSp>
        <p:nvGrpSpPr>
          <p:cNvPr id="650" name="Oval 15"/>
          <p:cNvGrpSpPr/>
          <p:nvPr/>
        </p:nvGrpSpPr>
        <p:grpSpPr>
          <a:xfrm>
            <a:off x="4756549" y="3381375"/>
            <a:ext cx="400050" cy="400050"/>
            <a:chOff x="0" y="0"/>
            <a:chExt cx="1066800" cy="1066800"/>
          </a:xfrm>
        </p:grpSpPr>
        <p:sp>
          <p:nvSpPr>
            <p:cNvPr id="64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49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53" name="Oval 16"/>
          <p:cNvGrpSpPr/>
          <p:nvPr/>
        </p:nvGrpSpPr>
        <p:grpSpPr>
          <a:xfrm>
            <a:off x="4756549" y="4181475"/>
            <a:ext cx="400050" cy="400050"/>
            <a:chOff x="0" y="0"/>
            <a:chExt cx="1066800" cy="1066800"/>
          </a:xfrm>
        </p:grpSpPr>
        <p:sp>
          <p:nvSpPr>
            <p:cNvPr id="65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5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4" name="AutoShape 12"/>
          <p:cNvSpPr/>
          <p:nvPr/>
        </p:nvSpPr>
        <p:spPr>
          <a:xfrm>
            <a:off x="4956574" y="379095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55" name="Picture 34" descr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2409825"/>
            <a:ext cx="54768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icture 29" descr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554" y="2066925"/>
            <a:ext cx="82748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7" name="Table 30"/>
          <p:cNvGraphicFramePr/>
          <p:nvPr/>
        </p:nvGraphicFramePr>
        <p:xfrm>
          <a:off x="2247900" y="2388394"/>
          <a:ext cx="1630430" cy="781052"/>
        </p:xfrm>
        <a:graphic>
          <a:graphicData uri="http://schemas.openxmlformats.org/drawingml/2006/table">
            <a:tbl>
              <a:tblPr/>
              <a:tblGrid>
                <a:gridCol w="4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58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316" y="4733925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9" name="Table 33"/>
          <p:cNvGraphicFramePr/>
          <p:nvPr/>
        </p:nvGraphicFramePr>
        <p:xfrm>
          <a:off x="2457450" y="5067300"/>
          <a:ext cx="1639956" cy="790576"/>
        </p:xfrm>
        <a:graphic>
          <a:graphicData uri="http://schemas.openxmlformats.org/drawingml/2006/table">
            <a:tbl>
              <a:tblPr/>
              <a:tblGrid>
                <a:gridCol w="54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0" name="Table 44"/>
          <p:cNvGraphicFramePr/>
          <p:nvPr/>
        </p:nvGraphicFramePr>
        <p:xfrm>
          <a:off x="4495800" y="2738438"/>
          <a:ext cx="1039881" cy="400050"/>
        </p:xfrm>
        <a:graphic>
          <a:graphicData uri="http://schemas.openxmlformats.org/drawingml/2006/table">
            <a:tbl>
              <a:tblPr/>
              <a:tblGrid>
                <a:gridCol w="462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61" name="Picture 45" descr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666" y="4724400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2" name="Table 46"/>
          <p:cNvGraphicFramePr/>
          <p:nvPr/>
        </p:nvGraphicFramePr>
        <p:xfrm>
          <a:off x="4495800" y="5067300"/>
          <a:ext cx="1628052" cy="790576"/>
        </p:xfrm>
        <a:graphic>
          <a:graphicData uri="http://schemas.openxmlformats.org/drawingml/2006/table">
            <a:tbl>
              <a:tblPr/>
              <a:tblGrid>
                <a:gridCol w="542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65" name="Oval 15"/>
          <p:cNvGrpSpPr/>
          <p:nvPr/>
        </p:nvGrpSpPr>
        <p:grpSpPr>
          <a:xfrm>
            <a:off x="104775" y="3933825"/>
            <a:ext cx="400050" cy="400050"/>
            <a:chOff x="0" y="0"/>
            <a:chExt cx="1066800" cy="1066800"/>
          </a:xfrm>
        </p:grpSpPr>
        <p:sp>
          <p:nvSpPr>
            <p:cNvPr id="6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64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pic>
        <p:nvPicPr>
          <p:cNvPr id="666" name="Picture 49" descr="Picture 4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16" y="2238375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icture 50" descr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16" y="3267075"/>
            <a:ext cx="795338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Oval 11"/>
          <p:cNvGrpSpPr/>
          <p:nvPr/>
        </p:nvGrpSpPr>
        <p:grpSpPr>
          <a:xfrm>
            <a:off x="105965" y="3133725"/>
            <a:ext cx="400050" cy="400050"/>
            <a:chOff x="0" y="0"/>
            <a:chExt cx="1066800" cy="1066800"/>
          </a:xfrm>
        </p:grpSpPr>
        <p:sp>
          <p:nvSpPr>
            <p:cNvPr id="66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69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705" name="AutoShape 12"/>
          <p:cNvSpPr/>
          <p:nvPr/>
        </p:nvSpPr>
        <p:spPr>
          <a:xfrm>
            <a:off x="305112" y="3543300"/>
            <a:ext cx="567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74" name="Oval 25"/>
          <p:cNvGrpSpPr/>
          <p:nvPr/>
        </p:nvGrpSpPr>
        <p:grpSpPr>
          <a:xfrm>
            <a:off x="104775" y="4733925"/>
            <a:ext cx="400050" cy="400050"/>
            <a:chOff x="0" y="0"/>
            <a:chExt cx="1066800" cy="1066800"/>
          </a:xfrm>
        </p:grpSpPr>
        <p:sp>
          <p:nvSpPr>
            <p:cNvPr id="67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73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6" name="AutoShape 12"/>
          <p:cNvSpPr/>
          <p:nvPr/>
        </p:nvSpPr>
        <p:spPr>
          <a:xfrm>
            <a:off x="304800" y="43434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76" name="Picture 55" descr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16" y="4724400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7" name="Table 56"/>
          <p:cNvGraphicFramePr/>
          <p:nvPr/>
        </p:nvGraphicFramePr>
        <p:xfrm>
          <a:off x="652463" y="2581275"/>
          <a:ext cx="1030356" cy="395288"/>
        </p:xfrm>
        <a:graphic>
          <a:graphicData uri="http://schemas.openxmlformats.org/drawingml/2006/table">
            <a:tbl>
              <a:tblPr/>
              <a:tblGrid>
                <a:gridCol w="515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8" name="Table 57"/>
          <p:cNvGraphicFramePr/>
          <p:nvPr/>
        </p:nvGraphicFramePr>
        <p:xfrm>
          <a:off x="617935" y="3609975"/>
          <a:ext cx="1639956" cy="792956"/>
        </p:xfrm>
        <a:graphic>
          <a:graphicData uri="http://schemas.openxmlformats.org/drawingml/2006/table">
            <a:tbl>
              <a:tblPr/>
              <a:tblGrid>
                <a:gridCol w="54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9" name="Table 58"/>
          <p:cNvGraphicFramePr/>
          <p:nvPr/>
        </p:nvGraphicFramePr>
        <p:xfrm>
          <a:off x="628650" y="5067300"/>
          <a:ext cx="1618524" cy="790576"/>
        </p:xfrm>
        <a:graphic>
          <a:graphicData uri="http://schemas.openxmlformats.org/drawingml/2006/table">
            <a:tbl>
              <a:tblPr/>
              <a:tblGrid>
                <a:gridCol w="539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0" name="AutoShape 5"/>
          <p:cNvSpPr/>
          <p:nvPr/>
        </p:nvSpPr>
        <p:spPr>
          <a:xfrm>
            <a:off x="1771650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81" name="TextBox 60"/>
          <p:cNvSpPr txBox="1"/>
          <p:nvPr/>
        </p:nvSpPr>
        <p:spPr>
          <a:xfrm>
            <a:off x="1600200" y="2000250"/>
            <a:ext cx="6858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Join R</a:t>
            </a:r>
          </a:p>
        </p:txBody>
      </p:sp>
      <p:grpSp>
        <p:nvGrpSpPr>
          <p:cNvPr id="684" name="Oval 61"/>
          <p:cNvGrpSpPr/>
          <p:nvPr/>
        </p:nvGrpSpPr>
        <p:grpSpPr>
          <a:xfrm>
            <a:off x="2457450" y="3388479"/>
            <a:ext cx="971550" cy="500137"/>
            <a:chOff x="0" y="-133456"/>
            <a:chExt cx="2590800" cy="1333698"/>
          </a:xfrm>
        </p:grpSpPr>
        <p:sp>
          <p:nvSpPr>
            <p:cNvPr id="682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83" name="R, T"/>
            <p:cNvSpPr txBox="1"/>
            <p:nvPr/>
          </p:nvSpPr>
          <p:spPr>
            <a:xfrm>
              <a:off x="390877" y="-133456"/>
              <a:ext cx="1809043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800" dirty="0"/>
                <a:t>R,</a:t>
              </a:r>
              <a:r>
                <a:rPr sz="2800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2800" dirty="0"/>
                <a:t>T</a:t>
              </a:r>
            </a:p>
          </p:txBody>
        </p:sp>
      </p:grpSp>
      <p:grpSp>
        <p:nvGrpSpPr>
          <p:cNvPr id="687" name="Oval 62"/>
          <p:cNvGrpSpPr/>
          <p:nvPr/>
        </p:nvGrpSpPr>
        <p:grpSpPr>
          <a:xfrm>
            <a:off x="2743200" y="4238625"/>
            <a:ext cx="400050" cy="400050"/>
            <a:chOff x="0" y="0"/>
            <a:chExt cx="1066800" cy="1066800"/>
          </a:xfrm>
        </p:grpSpPr>
        <p:sp>
          <p:nvSpPr>
            <p:cNvPr id="68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86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7" name="AutoShape 12"/>
          <p:cNvSpPr/>
          <p:nvPr/>
        </p:nvSpPr>
        <p:spPr>
          <a:xfrm>
            <a:off x="2943225" y="38481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91" name="Oval 35"/>
          <p:cNvGrpSpPr/>
          <p:nvPr/>
        </p:nvGrpSpPr>
        <p:grpSpPr>
          <a:xfrm>
            <a:off x="6296025" y="3381375"/>
            <a:ext cx="971550" cy="400050"/>
            <a:chOff x="0" y="0"/>
            <a:chExt cx="2590800" cy="1066800"/>
          </a:xfrm>
        </p:grpSpPr>
        <p:sp>
          <p:nvSpPr>
            <p:cNvPr id="689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90" name="T, L"/>
            <p:cNvSpPr txBox="1"/>
            <p:nvPr/>
          </p:nvSpPr>
          <p:spPr>
            <a:xfrm>
              <a:off x="730032" y="71736"/>
              <a:ext cx="1130739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T, L</a:t>
              </a:r>
            </a:p>
          </p:txBody>
        </p:sp>
      </p:grpSp>
      <p:pic>
        <p:nvPicPr>
          <p:cNvPr id="692" name="Picture 36" descr="Picture 3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47" y="4067175"/>
            <a:ext cx="792957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5" name="Oval 37"/>
          <p:cNvGrpSpPr/>
          <p:nvPr/>
        </p:nvGrpSpPr>
        <p:grpSpPr>
          <a:xfrm>
            <a:off x="8302228" y="3438525"/>
            <a:ext cx="400050" cy="400050"/>
            <a:chOff x="0" y="0"/>
            <a:chExt cx="1066800" cy="1066800"/>
          </a:xfrm>
        </p:grpSpPr>
        <p:sp>
          <p:nvSpPr>
            <p:cNvPr id="69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94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pic>
        <p:nvPicPr>
          <p:cNvPr id="696" name="Picture 38" descr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0" y="4252912"/>
            <a:ext cx="526256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97" name="Table 39"/>
          <p:cNvGraphicFramePr/>
          <p:nvPr/>
        </p:nvGraphicFramePr>
        <p:xfrm>
          <a:off x="6238875" y="4381500"/>
          <a:ext cx="1628050" cy="790576"/>
        </p:xfrm>
        <a:graphic>
          <a:graphicData uri="http://schemas.openxmlformats.org/drawingml/2006/table">
            <a:tbl>
              <a:tblPr/>
              <a:tblGrid>
                <a:gridCol w="43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8" name="Table 40"/>
          <p:cNvGraphicFramePr/>
          <p:nvPr/>
        </p:nvGraphicFramePr>
        <p:xfrm>
          <a:off x="8001000" y="4581525"/>
          <a:ext cx="1049406" cy="395288"/>
        </p:xfrm>
        <a:graphic>
          <a:graphicData uri="http://schemas.openxmlformats.org/drawingml/2006/table">
            <a:tbl>
              <a:tblPr/>
              <a:tblGrid>
                <a:gridCol w="46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" name="AutoShape 5"/>
          <p:cNvSpPr/>
          <p:nvPr/>
        </p:nvSpPr>
        <p:spPr>
          <a:xfrm>
            <a:off x="4012516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0" name="AutoShape 5"/>
          <p:cNvSpPr/>
          <p:nvPr/>
        </p:nvSpPr>
        <p:spPr>
          <a:xfrm>
            <a:off x="5791200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1" name="TextBox 49"/>
          <p:cNvSpPr txBox="1"/>
          <p:nvPr/>
        </p:nvSpPr>
        <p:spPr>
          <a:xfrm>
            <a:off x="5619750" y="2138317"/>
            <a:ext cx="6858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Join T</a:t>
            </a:r>
          </a:p>
        </p:txBody>
      </p:sp>
      <p:sp>
        <p:nvSpPr>
          <p:cNvPr id="702" name="AutoShape 5"/>
          <p:cNvSpPr/>
          <p:nvPr/>
        </p:nvSpPr>
        <p:spPr>
          <a:xfrm>
            <a:off x="7705725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3" name="TextBox 51"/>
          <p:cNvSpPr txBox="1"/>
          <p:nvPr/>
        </p:nvSpPr>
        <p:spPr>
          <a:xfrm>
            <a:off x="7508389" y="2015966"/>
            <a:ext cx="73757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lnSpc>
                <a:spcPct val="80000"/>
              </a:lnSpc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Sum out T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 animBg="1" advAuto="0"/>
      <p:bldP spid="650" grpId="0" animBg="1" advAuto="0"/>
      <p:bldP spid="653" grpId="0" animBg="1" advAuto="0"/>
      <p:bldP spid="704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  <p:bldP spid="659" grpId="0" animBg="1" advAuto="0"/>
      <p:bldP spid="660" grpId="0" animBg="1" advAuto="0"/>
      <p:bldP spid="661" grpId="0" animBg="1" advAuto="0"/>
      <p:bldP spid="662" grpId="0" animBg="1" advAuto="0"/>
      <p:bldP spid="680" grpId="0" animBg="1" advAuto="0"/>
      <p:bldP spid="681" grpId="0" animBg="1" advAuto="0"/>
      <p:bldP spid="684" grpId="0" animBg="1" advAuto="0"/>
      <p:bldP spid="687" grpId="0" animBg="1" advAuto="0"/>
      <p:bldP spid="707" grpId="0" animBg="1" advAuto="0"/>
      <p:bldP spid="691" grpId="0" animBg="1" advAuto="0"/>
      <p:bldP spid="692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3" grpId="0" animBg="1" advAuto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62012" indent="-162012" defTabSz="195024">
              <a:spcBef>
                <a:spcPts val="900"/>
              </a:spcBef>
              <a:defRPr sz="3024"/>
            </a:pPr>
            <a:r>
              <a:rPr dirty="0"/>
              <a:t>If evidence, start with factors that select that evidence</a:t>
            </a:r>
          </a:p>
          <a:p>
            <a:pPr marL="312030" lvl="1" indent="-162012" defTabSz="195024">
              <a:spcBef>
                <a:spcPts val="900"/>
              </a:spcBef>
              <a:defRPr sz="3024"/>
            </a:pPr>
            <a:r>
              <a:rPr dirty="0"/>
              <a:t>No evidence uses these initial factors: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sz="1323" dirty="0">
              <a:solidFill>
                <a:srgbClr val="000000"/>
              </a:solidFill>
            </a:endParaRPr>
          </a:p>
          <a:p>
            <a:pPr marL="312030" lvl="1" indent="-162012" defTabSz="195024">
              <a:spcBef>
                <a:spcPts val="900"/>
              </a:spcBef>
              <a:defRPr sz="3024"/>
            </a:pPr>
            <a:endParaRPr lang="en-US" dirty="0"/>
          </a:p>
          <a:p>
            <a:pPr marL="312030" lvl="1" indent="-162012" defTabSz="195024">
              <a:spcBef>
                <a:spcPts val="900"/>
              </a:spcBef>
              <a:defRPr sz="3024"/>
            </a:pPr>
            <a:r>
              <a:rPr dirty="0"/>
              <a:t>To compute                       , the initial factors become: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sz="1323" dirty="0">
              <a:solidFill>
                <a:srgbClr val="000000"/>
              </a:solidFill>
            </a:endParaRPr>
          </a:p>
          <a:p>
            <a:pPr marL="162012" indent="-162012" defTabSz="195024">
              <a:spcBef>
                <a:spcPts val="900"/>
              </a:spcBef>
              <a:defRPr sz="3024"/>
            </a:pPr>
            <a:r>
              <a:rPr dirty="0"/>
              <a:t>Then we eliminate all variables other than query + evidence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0EF0-C596-7A1B-3534-FB06DE40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pic>
        <p:nvPicPr>
          <p:cNvPr id="712" name="Picture 29" descr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621" y="2295510"/>
            <a:ext cx="564356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icture 30" descr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725" y="2295510"/>
            <a:ext cx="817960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224" y="2295510"/>
            <a:ext cx="794147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19" descr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304109"/>
            <a:ext cx="727472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icture 20" descr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79" y="4302919"/>
            <a:ext cx="1072753" cy="2428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17" name="Table 36"/>
          <p:cNvGraphicFramePr/>
          <p:nvPr>
            <p:extLst>
              <p:ext uri="{D42A27DB-BD31-4B8C-83A1-F6EECF244321}">
                <p14:modId xmlns:p14="http://schemas.microsoft.com/office/powerpoint/2010/main" val="817594425"/>
              </p:ext>
            </p:extLst>
          </p:nvPr>
        </p:nvGraphicFramePr>
        <p:xfrm>
          <a:off x="2051447" y="259435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8" name="Table 37"/>
          <p:cNvGraphicFramePr/>
          <p:nvPr>
            <p:extLst>
              <p:ext uri="{D42A27DB-BD31-4B8C-83A1-F6EECF244321}">
                <p14:modId xmlns:p14="http://schemas.microsoft.com/office/powerpoint/2010/main" val="2351412964"/>
              </p:ext>
            </p:extLst>
          </p:nvPr>
        </p:nvGraphicFramePr>
        <p:xfrm>
          <a:off x="3302199" y="2594357"/>
          <a:ext cx="1328244" cy="699136"/>
        </p:xfrm>
        <a:graphic>
          <a:graphicData uri="http://schemas.openxmlformats.org/drawingml/2006/table">
            <a:tbl>
              <a:tblPr/>
              <a:tblGrid>
                <a:gridCol w="442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9" name="Table 39"/>
          <p:cNvGraphicFramePr/>
          <p:nvPr>
            <p:extLst>
              <p:ext uri="{D42A27DB-BD31-4B8C-83A1-F6EECF244321}">
                <p14:modId xmlns:p14="http://schemas.microsoft.com/office/powerpoint/2010/main" val="530178213"/>
              </p:ext>
            </p:extLst>
          </p:nvPr>
        </p:nvGraphicFramePr>
        <p:xfrm>
          <a:off x="4972646" y="2594357"/>
          <a:ext cx="1337769" cy="699136"/>
        </p:xfrm>
        <a:graphic>
          <a:graphicData uri="http://schemas.openxmlformats.org/drawingml/2006/table">
            <a:tbl>
              <a:tblPr/>
              <a:tblGrid>
                <a:gridCol w="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20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6316" y="3877866"/>
            <a:ext cx="740278" cy="1669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1" name="Table 45"/>
          <p:cNvGraphicFramePr/>
          <p:nvPr/>
        </p:nvGraphicFramePr>
        <p:xfrm>
          <a:off x="1265039" y="4588669"/>
          <a:ext cx="941940" cy="178500"/>
        </p:xfrm>
        <a:graphic>
          <a:graphicData uri="http://schemas.openxmlformats.org/drawingml/2006/table">
            <a:tbl>
              <a:tblPr/>
              <a:tblGrid>
                <a:gridCol w="47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50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25" marR="3525" marT="3525" marB="3525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25" marR="3525" marT="3525" marB="3525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2" name="Table 46"/>
          <p:cNvGraphicFramePr/>
          <p:nvPr/>
        </p:nvGraphicFramePr>
        <p:xfrm>
          <a:off x="2520553" y="4588669"/>
          <a:ext cx="1337769" cy="349568"/>
        </p:xfrm>
        <a:graphic>
          <a:graphicData uri="http://schemas.openxmlformats.org/drawingml/2006/table">
            <a:tbl>
              <a:tblPr/>
              <a:tblGrid>
                <a:gridCol w="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23" name="Picture 21" descr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578" y="4289822"/>
            <a:ext cx="794147" cy="24169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4" name="Table 22"/>
          <p:cNvGraphicFramePr/>
          <p:nvPr/>
        </p:nvGraphicFramePr>
        <p:xfrm>
          <a:off x="4181475" y="4588669"/>
          <a:ext cx="1347294" cy="700660"/>
        </p:xfrm>
        <a:graphic>
          <a:graphicData uri="http://schemas.openxmlformats.org/drawingml/2006/table">
            <a:tbl>
              <a:tblPr/>
              <a:tblGrid>
                <a:gridCol w="44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" grpId="0" build="p" bldLvl="5" animBg="1" advAuto="0"/>
      <p:bldP spid="712" grpId="0" animBg="1" advAuto="0"/>
      <p:bldP spid="713" grpId="0" animBg="1" advAuto="0"/>
      <p:bldP spid="71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19" grpId="0" animBg="1" advAuto="0"/>
      <p:bldP spid="720" grpId="0" animBg="1" advAuto="0"/>
      <p:bldP spid="721" grpId="0" animBg="1" advAuto="0"/>
      <p:bldP spid="722" grpId="0" animBg="1" advAuto="0"/>
      <p:bldP spid="723" grpId="0" animBg="1" advAuto="0"/>
      <p:bldP spid="724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16015" indent="-216015" defTabSz="260032">
              <a:spcBef>
                <a:spcPts val="1200"/>
              </a:spcBef>
              <a:defRPr sz="4032"/>
            </a:pPr>
            <a:r>
              <a:t>Result will be a selected joint of query and evidence</a:t>
            </a:r>
          </a:p>
          <a:p>
            <a:pPr marL="416040" lvl="1" indent="-216015" defTabSz="260032">
              <a:spcBef>
                <a:spcPts val="1200"/>
              </a:spcBef>
              <a:defRPr sz="4032"/>
            </a:pPr>
            <a:r>
              <a:t>To get our answer, just normalize — that ’s it!</a:t>
            </a:r>
          </a:p>
          <a:p>
            <a:pPr marL="416040" lvl="1" indent="-216015" defTabSz="260032">
              <a:spcBef>
                <a:spcPts val="1200"/>
              </a:spcBef>
              <a:defRPr sz="4032"/>
            </a:pPr>
            <a:r>
              <a:t>E.g. for P(L | +r), we would end up with:</a:t>
            </a: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endParaRPr sz="1764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AB6BA-666E-D88F-3637-5A9D6C37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pic>
        <p:nvPicPr>
          <p:cNvPr id="728" name="Picture 22" descr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424" y="5143500"/>
            <a:ext cx="978694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9" name="Table 42"/>
          <p:cNvGraphicFramePr/>
          <p:nvPr>
            <p:extLst>
              <p:ext uri="{D42A27DB-BD31-4B8C-83A1-F6EECF244321}">
                <p14:modId xmlns:p14="http://schemas.microsoft.com/office/powerpoint/2010/main" val="3190024812"/>
              </p:ext>
            </p:extLst>
          </p:nvPr>
        </p:nvGraphicFramePr>
        <p:xfrm>
          <a:off x="4125568" y="5486400"/>
          <a:ext cx="1154928" cy="404812"/>
        </p:xfrm>
        <a:graphic>
          <a:graphicData uri="http://schemas.openxmlformats.org/drawingml/2006/table">
            <a:tbl>
              <a:tblPr/>
              <a:tblGrid>
                <a:gridCol w="46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40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0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0" name="Table 46"/>
          <p:cNvGraphicFramePr/>
          <p:nvPr>
            <p:extLst>
              <p:ext uri="{D42A27DB-BD31-4B8C-83A1-F6EECF244321}">
                <p14:modId xmlns:p14="http://schemas.microsoft.com/office/powerpoint/2010/main" val="594127904"/>
              </p:ext>
            </p:extLst>
          </p:nvPr>
        </p:nvGraphicFramePr>
        <p:xfrm>
          <a:off x="1058518" y="5486400"/>
          <a:ext cx="1486748" cy="395288"/>
        </p:xfrm>
        <a:graphic>
          <a:graphicData uri="http://schemas.openxmlformats.org/drawingml/2006/table">
            <a:tbl>
              <a:tblPr/>
              <a:tblGrid>
                <a:gridCol w="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1" name="Picture 23" descr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280" y="5143500"/>
            <a:ext cx="1071563" cy="24169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AutoShape 5"/>
          <p:cNvSpPr/>
          <p:nvPr/>
        </p:nvSpPr>
        <p:spPr>
          <a:xfrm>
            <a:off x="2944468" y="5600700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33" name="TextBox 21"/>
          <p:cNvSpPr txBox="1"/>
          <p:nvPr/>
        </p:nvSpPr>
        <p:spPr>
          <a:xfrm>
            <a:off x="2487268" y="5143500"/>
            <a:ext cx="15430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Normalize</a:t>
            </a:r>
          </a:p>
        </p:txBody>
      </p:sp>
      <p:pic>
        <p:nvPicPr>
          <p:cNvPr id="734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90" y="4462462"/>
            <a:ext cx="2785760" cy="243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 build="p" bldLvl="5" animBg="1" advAuto="0"/>
      <p:bldP spid="728" grpId="0" animBg="1" advAuto="0"/>
      <p:bldP spid="729" grpId="0" animBg="1" advAuto="0"/>
      <p:bldP spid="730" grpId="0" animBg="1" advAuto="0"/>
      <p:bldP spid="731" grpId="0" animBg="1" advAuto="0"/>
      <p:bldP spid="732" grpId="0" animBg="1" advAuto="0"/>
      <p:bldP spid="733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Query:</a:t>
            </a:r>
            <a:br/>
            <a:endParaRPr/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Start with initial factors: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Local CPTs (but instantiated by evidence)</a:t>
            </a:r>
            <a:br>
              <a:rPr sz="1491">
                <a:solidFill>
                  <a:srgbClr val="000000"/>
                </a:solidFill>
              </a:rPr>
            </a:br>
            <a:endParaRPr sz="1491">
              <a:solidFill>
                <a:srgbClr val="000000"/>
              </a:solidFill>
            </a:endParaRPr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While there are still hidden variables (not Q or evidence):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Pick a hidden variable H</a:t>
            </a:r>
            <a:endParaRPr sz="1491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Join all factors mentioning H</a:t>
            </a:r>
            <a:endParaRPr sz="1491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Eliminate (sum out) H</a:t>
            </a:r>
            <a:br>
              <a:rPr sz="1491">
                <a:solidFill>
                  <a:srgbClr val="000000"/>
                </a:solidFill>
              </a:rPr>
            </a:br>
            <a:endParaRPr sz="1065">
              <a:solidFill>
                <a:srgbClr val="000000"/>
              </a:solidFill>
            </a:endParaRPr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Join all remaining factors and normalize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80FD7-90E3-3D24-4B24-EA77700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Variable Elimination</a:t>
            </a:r>
          </a:p>
        </p:txBody>
      </p:sp>
      <p:pic>
        <p:nvPicPr>
          <p:cNvPr id="73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602" y="1482836"/>
            <a:ext cx="2650345" cy="236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453" y="3671221"/>
            <a:ext cx="2290344" cy="115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1538834"/>
            <a:ext cx="1689210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74" y="5451078"/>
            <a:ext cx="514350" cy="675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25" y="5010867"/>
            <a:ext cx="980855" cy="308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DD475-E256-1356-36BF-8F97716D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Example</a:t>
            </a:r>
          </a:p>
        </p:txBody>
      </p:sp>
      <p:pic>
        <p:nvPicPr>
          <p:cNvPr id="745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50" y="2152650"/>
            <a:ext cx="2853929" cy="286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956" y="2789635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488" y="2789635"/>
            <a:ext cx="1116806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462" y="2775347"/>
            <a:ext cx="747713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88" y="2775347"/>
            <a:ext cx="839391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2780110"/>
            <a:ext cx="576263" cy="230982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Text Box 20"/>
          <p:cNvSpPr txBox="1"/>
          <p:nvPr/>
        </p:nvSpPr>
        <p:spPr>
          <a:xfrm>
            <a:off x="571500" y="340995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Choose A</a:t>
            </a:r>
          </a:p>
        </p:txBody>
      </p:sp>
      <p:sp>
        <p:nvSpPr>
          <p:cNvPr id="752" name="AutoShape 24"/>
          <p:cNvSpPr/>
          <p:nvPr/>
        </p:nvSpPr>
        <p:spPr>
          <a:xfrm>
            <a:off x="2400300" y="4087416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3" name="AutoShape 26"/>
          <p:cNvSpPr/>
          <p:nvPr/>
        </p:nvSpPr>
        <p:spPr>
          <a:xfrm>
            <a:off x="5029200" y="4087416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4" name="Rectangle 31"/>
          <p:cNvSpPr/>
          <p:nvPr/>
        </p:nvSpPr>
        <p:spPr>
          <a:xfrm>
            <a:off x="1371600" y="5010150"/>
            <a:ext cx="4572000" cy="5715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5" name="Rectangle 32"/>
          <p:cNvSpPr/>
          <p:nvPr/>
        </p:nvSpPr>
        <p:spPr>
          <a:xfrm>
            <a:off x="685800" y="2667000"/>
            <a:ext cx="64008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756" name="Picture 33" descr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97" y="4268391"/>
            <a:ext cx="164307" cy="151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icture 34" descr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0" y="4248150"/>
            <a:ext cx="182166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3867150"/>
            <a:ext cx="1116806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210050"/>
            <a:ext cx="747713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552950"/>
            <a:ext cx="839391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icture 41" descr="Picture 4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966" y="4210050"/>
            <a:ext cx="1646634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icture 43" descr="Picture 4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150" y="421005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icture 44" descr="Picture 4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0" y="518160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18160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337" y="5172075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icture 1" descr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0" animBg="1" advAuto="0"/>
      <p:bldP spid="753" grpId="0" animBg="1" advAuto="0"/>
      <p:bldP spid="754" grpId="0" animBg="1" advAuto="0"/>
      <p:bldP spid="756" grpId="0" animBg="1" advAuto="0"/>
      <p:bldP spid="757" grpId="0" animBg="1" advAuto="0"/>
      <p:bldP spid="758" grpId="0" animBg="1" advAuto="0"/>
      <p:bldP spid="759" grpId="0" animBg="1" advAuto="0"/>
      <p:bldP spid="760" grpId="0" animBg="1" advAuto="0"/>
      <p:bldP spid="761" grpId="0" animBg="1" advAuto="0"/>
      <p:bldP spid="762" grpId="0" animBg="1" advAuto="0"/>
      <p:bldP spid="763" grpId="0" animBg="1" advAuto="0"/>
      <p:bldP spid="764" grpId="0" animBg="1" advAuto="0"/>
      <p:bldP spid="765" grpId="0" animBg="1" advAuto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08839-0B52-D3B1-2AD4-A6F6E8A9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Example</a:t>
            </a:r>
          </a:p>
        </p:txBody>
      </p:sp>
      <p:sp>
        <p:nvSpPr>
          <p:cNvPr id="769" name="Rectangle 7"/>
          <p:cNvSpPr/>
          <p:nvPr/>
        </p:nvSpPr>
        <p:spPr>
          <a:xfrm>
            <a:off x="1885950" y="1943100"/>
            <a:ext cx="45720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0" name="Text Box 8"/>
          <p:cNvSpPr txBox="1"/>
          <p:nvPr/>
        </p:nvSpPr>
        <p:spPr>
          <a:xfrm>
            <a:off x="914400" y="251460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Choose E</a:t>
            </a:r>
          </a:p>
        </p:txBody>
      </p:sp>
      <p:sp>
        <p:nvSpPr>
          <p:cNvPr id="771" name="AutoShape 9"/>
          <p:cNvSpPr/>
          <p:nvPr/>
        </p:nvSpPr>
        <p:spPr>
          <a:xfrm>
            <a:off x="2743200" y="297180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2" name="AutoShape 10"/>
          <p:cNvSpPr/>
          <p:nvPr/>
        </p:nvSpPr>
        <p:spPr>
          <a:xfrm>
            <a:off x="5314950" y="297180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773" name="Picture 11" descr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697" y="3152775"/>
            <a:ext cx="164307" cy="15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Picture 12" descr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0" y="3132535"/>
            <a:ext cx="182166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Rectangle 18"/>
          <p:cNvSpPr/>
          <p:nvPr/>
        </p:nvSpPr>
        <p:spPr>
          <a:xfrm>
            <a:off x="1828800" y="4000500"/>
            <a:ext cx="45720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6" name="Text Box 20"/>
          <p:cNvSpPr txBox="1"/>
          <p:nvPr/>
        </p:nvSpPr>
        <p:spPr>
          <a:xfrm>
            <a:off x="914400" y="451485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Finish with B</a:t>
            </a:r>
          </a:p>
        </p:txBody>
      </p:sp>
      <p:sp>
        <p:nvSpPr>
          <p:cNvPr id="777" name="AutoShape 21"/>
          <p:cNvSpPr/>
          <p:nvPr/>
        </p:nvSpPr>
        <p:spPr>
          <a:xfrm>
            <a:off x="2571750" y="497205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grpSp>
        <p:nvGrpSpPr>
          <p:cNvPr id="780" name="AutoShape 22"/>
          <p:cNvGrpSpPr/>
          <p:nvPr/>
        </p:nvGrpSpPr>
        <p:grpSpPr>
          <a:xfrm>
            <a:off x="4914900" y="4972050"/>
            <a:ext cx="1085850" cy="514350"/>
            <a:chOff x="0" y="0"/>
            <a:chExt cx="2895600" cy="1371600"/>
          </a:xfrm>
        </p:grpSpPr>
        <p:sp>
          <p:nvSpPr>
            <p:cNvPr id="778" name="Arrow"/>
            <p:cNvSpPr/>
            <p:nvPr/>
          </p:nvSpPr>
          <p:spPr>
            <a:xfrm>
              <a:off x="0" y="0"/>
              <a:ext cx="2895600" cy="1371600"/>
            </a:xfrm>
            <a:prstGeom prst="rightArrow">
              <a:avLst>
                <a:gd name="adj1" fmla="val 50000"/>
                <a:gd name="adj2" fmla="val 80486"/>
              </a:avLst>
            </a:prstGeom>
            <a:solidFill>
              <a:srgbClr val="BBE0E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779" name="Normalize"/>
            <p:cNvSpPr txBox="1"/>
            <p:nvPr/>
          </p:nvSpPr>
          <p:spPr>
            <a:xfrm>
              <a:off x="70659" y="316467"/>
              <a:ext cx="220231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r>
                <a:rPr sz="1350"/>
                <a:t>Normalize</a:t>
              </a:r>
            </a:p>
          </p:txBody>
        </p:sp>
      </p:grpSp>
      <p:pic>
        <p:nvPicPr>
          <p:cNvPr id="781" name="Picture 23" descr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247" y="5153025"/>
            <a:ext cx="164307" cy="15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294" y="5085159"/>
            <a:ext cx="1212056" cy="286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icture 27" descr="Picture 2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362" y="2066925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2" y="2066925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2057400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icture 30" descr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337185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50" y="2971800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Picture 33" descr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831" y="308610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icture 35" descr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0769" y="308610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Picture 36" descr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411480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11480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Picture 38" descr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531495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497205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Picture 42" descr="Picture 4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100" y="5142309"/>
            <a:ext cx="1104900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Picture 27" descr="Picture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 animBg="1" advAuto="0"/>
      <p:bldP spid="776" grpId="0" animBg="1" advAuto="0"/>
      <p:bldP spid="777" grpId="0" animBg="1" advAuto="0"/>
      <p:bldP spid="780" grpId="0" animBg="1" advAuto="0"/>
      <p:bldP spid="781" grpId="0" animBg="1" advAuto="0"/>
      <p:bldP spid="782" grpId="0" animBg="1" advAuto="0"/>
      <p:bldP spid="790" grpId="0" animBg="1" advAuto="0"/>
      <p:bldP spid="791" grpId="0" animBg="1" advAuto="0"/>
      <p:bldP spid="792" grpId="0" animBg="1" advAuto="0"/>
      <p:bldP spid="793" grpId="0" animBg="1" advAuto="0"/>
      <p:bldP spid="794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Nodes: random variables (with domains)</a:t>
            </a:r>
          </a:p>
          <a:p>
            <a:pPr lvl="1"/>
            <a:r>
              <a:rPr lang="en-US" dirty="0"/>
              <a:t>Can be assigned (observed) or unassigned (unobserved)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Arcs: interactions</a:t>
            </a:r>
          </a:p>
          <a:p>
            <a:pPr lvl="1"/>
            <a:r>
              <a:rPr lang="en-US" dirty="0"/>
              <a:t>Indicate “direct influence” between variables</a:t>
            </a:r>
          </a:p>
          <a:p>
            <a:pPr lvl="1"/>
            <a:r>
              <a:rPr lang="en-US" dirty="0"/>
              <a:t>Formally: encode conditional independence </a:t>
            </a:r>
            <a:br>
              <a:rPr lang="en-US" dirty="0"/>
            </a:br>
            <a:r>
              <a:rPr lang="en-US" dirty="0"/>
              <a:t>(more later)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now: imagine that arrows mean direct </a:t>
            </a:r>
            <a:br>
              <a:rPr lang="en-US" dirty="0"/>
            </a:br>
            <a:r>
              <a:rPr lang="en-US" dirty="0"/>
              <a:t>causation (in general, they don’t!)</a:t>
            </a:r>
          </a:p>
        </p:txBody>
      </p:sp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9961" y="1449770"/>
            <a:ext cx="10858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5"/>
          <p:cNvGrpSpPr/>
          <p:nvPr/>
        </p:nvGrpSpPr>
        <p:grpSpPr>
          <a:xfrm>
            <a:off x="6951646" y="5545627"/>
            <a:ext cx="1856630" cy="1161071"/>
            <a:chOff x="0" y="0"/>
            <a:chExt cx="5610226" cy="3959225"/>
          </a:xfrm>
        </p:grpSpPr>
        <p:pic>
          <p:nvPicPr>
            <p:cNvPr id="422" name="Picture 6" descr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5610227" cy="3959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Rectangle 7"/>
            <p:cNvSpPr/>
            <p:nvPr/>
          </p:nvSpPr>
          <p:spPr>
            <a:xfrm>
              <a:off x="-1" y="0"/>
              <a:ext cx="1066801" cy="198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425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762" y="4307270"/>
            <a:ext cx="1485123" cy="8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411" y="2192720"/>
            <a:ext cx="20574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B7B571-7999-E7D6-47F1-919F455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Networks: Nodes and Arcs</a:t>
            </a:r>
          </a:p>
        </p:txBody>
      </p:sp>
    </p:spTree>
    <p:extLst>
      <p:ext uri="{BB962C8B-B14F-4D97-AF65-F5344CB8AC3E}">
        <p14:creationId xmlns:p14="http://schemas.microsoft.com/office/powerpoint/2010/main" val="7411670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 animBg="1" advAuto="0"/>
      <p:bldP spid="424" grpId="0" animBg="1" advAuto="0"/>
      <p:bldP spid="425" grpId="0" animBg="1" advAuto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marginal can be obtained from joint by summing out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Bayes’ net joint distribution expression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x*(</a:t>
            </a:r>
            <a:r>
              <a:rPr dirty="0" err="1"/>
              <a:t>y+z</a:t>
            </a:r>
            <a:r>
              <a:rPr dirty="0"/>
              <a:t>) = </a:t>
            </a:r>
            <a:r>
              <a:rPr dirty="0" err="1"/>
              <a:t>xy</a:t>
            </a:r>
            <a:r>
              <a:rPr dirty="0"/>
              <a:t> + </a:t>
            </a:r>
            <a:r>
              <a:rPr dirty="0" err="1"/>
              <a:t>xz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joining on a, and then summing out gives f1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x*(</a:t>
            </a:r>
            <a:r>
              <a:rPr dirty="0" err="1"/>
              <a:t>y+z</a:t>
            </a:r>
            <a:r>
              <a:rPr dirty="0"/>
              <a:t>)  = </a:t>
            </a:r>
            <a:r>
              <a:rPr dirty="0" err="1"/>
              <a:t>xy</a:t>
            </a:r>
            <a:r>
              <a:rPr dirty="0"/>
              <a:t> + </a:t>
            </a:r>
            <a:r>
              <a:rPr dirty="0" err="1"/>
              <a:t>xz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joining on e, and then summing out gives f2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6F2AD-F74C-FEB1-76B4-EE7D2A2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Example in Equations</a:t>
            </a:r>
          </a:p>
        </p:txBody>
      </p:sp>
      <p:pic>
        <p:nvPicPr>
          <p:cNvPr id="79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841" y="1807998"/>
            <a:ext cx="2403925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92" y="3000524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299" y="3000524"/>
            <a:ext cx="1116806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198" y="2986236"/>
            <a:ext cx="747713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024" y="2986236"/>
            <a:ext cx="839391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836" y="2990999"/>
            <a:ext cx="576263" cy="230982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Rectangle 32"/>
          <p:cNvSpPr/>
          <p:nvPr/>
        </p:nvSpPr>
        <p:spPr>
          <a:xfrm>
            <a:off x="876632" y="2867971"/>
            <a:ext cx="64008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805" name="Picture 22" descr="Picture 2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105" y="3748881"/>
            <a:ext cx="4343401" cy="2296035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ontent Placeholder 2"/>
          <p:cNvSpPr txBox="1"/>
          <p:nvPr/>
        </p:nvSpPr>
        <p:spPr>
          <a:xfrm>
            <a:off x="0" y="5895960"/>
            <a:ext cx="9086850" cy="26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700"/>
              </a:spcBef>
              <a:defRPr sz="3400">
                <a:solidFill>
                  <a:schemeClr val="accent1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275" dirty="0"/>
              <a:t>All we are doing is exploiting </a:t>
            </a:r>
            <a:r>
              <a:rPr sz="1275" dirty="0" err="1"/>
              <a:t>uwy</a:t>
            </a:r>
            <a:r>
              <a:rPr sz="1275" dirty="0"/>
              <a:t> + </a:t>
            </a:r>
            <a:r>
              <a:rPr sz="1275" dirty="0" err="1"/>
              <a:t>uwz</a:t>
            </a:r>
            <a:r>
              <a:rPr sz="1275" dirty="0"/>
              <a:t> + </a:t>
            </a:r>
            <a:r>
              <a:rPr sz="1275" dirty="0" err="1"/>
              <a:t>uxy</a:t>
            </a:r>
            <a:r>
              <a:rPr sz="1275" dirty="0"/>
              <a:t> + </a:t>
            </a:r>
            <a:r>
              <a:rPr sz="1275" dirty="0" err="1"/>
              <a:t>uxz</a:t>
            </a:r>
            <a:r>
              <a:rPr sz="1275" dirty="0"/>
              <a:t> + </a:t>
            </a:r>
            <a:r>
              <a:rPr sz="1275" dirty="0" err="1"/>
              <a:t>vwy</a:t>
            </a:r>
            <a:r>
              <a:rPr sz="1275" dirty="0"/>
              <a:t> + </a:t>
            </a:r>
            <a:r>
              <a:rPr sz="1275" dirty="0" err="1"/>
              <a:t>vwz</a:t>
            </a:r>
            <a:r>
              <a:rPr sz="1275" dirty="0"/>
              <a:t> + </a:t>
            </a:r>
            <a:r>
              <a:rPr sz="1275" dirty="0" err="1"/>
              <a:t>vxy</a:t>
            </a:r>
            <a:r>
              <a:rPr sz="1275" dirty="0"/>
              <a:t> +</a:t>
            </a:r>
            <a:r>
              <a:rPr sz="1275" dirty="0" err="1"/>
              <a:t>vxz</a:t>
            </a:r>
            <a:r>
              <a:rPr sz="1275" dirty="0"/>
              <a:t> = (</a:t>
            </a:r>
            <a:r>
              <a:rPr sz="1275" dirty="0" err="1"/>
              <a:t>u+v</a:t>
            </a:r>
            <a:r>
              <a:rPr sz="1275" dirty="0"/>
              <a:t>)(</a:t>
            </a:r>
            <a:r>
              <a:rPr sz="1275" dirty="0" err="1"/>
              <a:t>w+x</a:t>
            </a:r>
            <a:r>
              <a:rPr sz="1275" dirty="0"/>
              <a:t>)(</a:t>
            </a:r>
            <a:r>
              <a:rPr sz="1275" dirty="0" err="1"/>
              <a:t>y+z</a:t>
            </a:r>
            <a:r>
              <a:rPr sz="1275" dirty="0"/>
              <a:t>) to improve computational efficiency!</a:t>
            </a:r>
          </a:p>
        </p:txBody>
      </p:sp>
      <p:pic>
        <p:nvPicPr>
          <p:cNvPr id="807" name="Picture 23" descr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B67FB-FB8D-A0AD-3D9D-B90E591F89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Bayesian networks: </a:t>
            </a:r>
          </a:p>
          <a:p>
            <a:pPr lvl="1"/>
            <a:r>
              <a:rPr lang="en-US" dirty="0"/>
              <a:t>Directed acyclic graph</a:t>
            </a:r>
          </a:p>
          <a:p>
            <a:pPr lvl="1"/>
            <a:r>
              <a:rPr lang="en-US" dirty="0"/>
              <a:t>Nodes are random variables</a:t>
            </a:r>
          </a:p>
          <a:p>
            <a:pPr lvl="1"/>
            <a:r>
              <a:rPr lang="en-US" dirty="0"/>
              <a:t>arcs are probabilistic dependencies</a:t>
            </a:r>
          </a:p>
          <a:p>
            <a:r>
              <a:rPr lang="en-US" dirty="0"/>
              <a:t>Examine dependence of two variables given observation: d-separation</a:t>
            </a:r>
          </a:p>
          <a:p>
            <a:r>
              <a:rPr lang="en-US" dirty="0"/>
              <a:t>Inference: </a:t>
            </a:r>
          </a:p>
          <a:p>
            <a:pPr lvl="1"/>
            <a:r>
              <a:rPr lang="en-US" dirty="0"/>
              <a:t>Variable elimination for discrete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A3FC1-8253-A2D0-FC4F-50319B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FD6CAA-7238-6161-CD0F-67FCBDFF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3994716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4C8C93-A6A4-14DC-6A20-0922502D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  <a:p>
            <a:r>
              <a:rPr lang="en-US" dirty="0"/>
              <a:t>Linear Dynamical Systems</a:t>
            </a:r>
          </a:p>
          <a:p>
            <a:r>
              <a:rPr lang="en-US" dirty="0"/>
              <a:t>Learning parameters for BNs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D75E8-AD23-8C6F-20BC-F2BB2FF4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25512-8D0A-2807-7EEB-150E0F49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</p:spTree>
    <p:extLst>
      <p:ext uri="{BB962C8B-B14F-4D97-AF65-F5344CB8AC3E}">
        <p14:creationId xmlns:p14="http://schemas.microsoft.com/office/powerpoint/2010/main" val="14054070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angle 7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N independent coin flips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 interactions between variables: </a:t>
            </a:r>
            <a:r>
              <a:rPr lang="en-US">
                <a:sym typeface="Avenir Next"/>
              </a:rPr>
              <a:t>absolute independence</a:t>
            </a:r>
          </a:p>
        </p:txBody>
      </p:sp>
      <p:sp>
        <p:nvSpPr>
          <p:cNvPr id="429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Example: Coin Flips</a:t>
            </a:r>
          </a:p>
        </p:txBody>
      </p:sp>
      <p:grpSp>
        <p:nvGrpSpPr>
          <p:cNvPr id="433" name="Oval 3"/>
          <p:cNvGrpSpPr/>
          <p:nvPr/>
        </p:nvGrpSpPr>
        <p:grpSpPr>
          <a:xfrm>
            <a:off x="1085850" y="3257550"/>
            <a:ext cx="571500" cy="571500"/>
            <a:chOff x="0" y="0"/>
            <a:chExt cx="1524000" cy="1524000"/>
          </a:xfrm>
        </p:grpSpPr>
        <p:sp>
          <p:nvSpPr>
            <p:cNvPr id="43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2" name="X1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1</a:t>
              </a:r>
            </a:p>
          </p:txBody>
        </p:sp>
      </p:grpSp>
      <p:grpSp>
        <p:nvGrpSpPr>
          <p:cNvPr id="436" name="Oval 4"/>
          <p:cNvGrpSpPr/>
          <p:nvPr/>
        </p:nvGrpSpPr>
        <p:grpSpPr>
          <a:xfrm>
            <a:off x="2343150" y="3257550"/>
            <a:ext cx="571500" cy="571500"/>
            <a:chOff x="0" y="0"/>
            <a:chExt cx="1524000" cy="1524000"/>
          </a:xfrm>
        </p:grpSpPr>
        <p:sp>
          <p:nvSpPr>
            <p:cNvPr id="43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5" name="X2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2</a:t>
              </a:r>
            </a:p>
          </p:txBody>
        </p:sp>
      </p:grpSp>
      <p:grpSp>
        <p:nvGrpSpPr>
          <p:cNvPr id="439" name="Oval 5"/>
          <p:cNvGrpSpPr/>
          <p:nvPr/>
        </p:nvGrpSpPr>
        <p:grpSpPr>
          <a:xfrm>
            <a:off x="4914900" y="3257550"/>
            <a:ext cx="571500" cy="571500"/>
            <a:chOff x="0" y="0"/>
            <a:chExt cx="1524000" cy="1524000"/>
          </a:xfrm>
        </p:grpSpPr>
        <p:sp>
          <p:nvSpPr>
            <p:cNvPr id="437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8" name="Xn"/>
            <p:cNvSpPr txBox="1"/>
            <p:nvPr/>
          </p:nvSpPr>
          <p:spPr>
            <a:xfrm>
              <a:off x="359752" y="238781"/>
              <a:ext cx="80449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n</a:t>
              </a:r>
            </a:p>
          </p:txBody>
        </p:sp>
      </p:grpSp>
      <p:pic>
        <p:nvPicPr>
          <p:cNvPr id="4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486150"/>
            <a:ext cx="352425" cy="6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icture 9" descr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446" y="1943100"/>
            <a:ext cx="2153540" cy="2057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33226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  <p:bldP spid="439" grpId="0" animBg="1" advAuto="0"/>
      <p:bldP spid="440" grpId="0" animBg="1" advAuto="0"/>
    </p:bldLst>
  </p:timing>
</p:sld>
</file>

<file path=ppt/theme/theme1.xml><?xml version="1.0" encoding="utf-8"?>
<a:theme xmlns:a="http://schemas.openxmlformats.org/drawingml/2006/main" name="li2012-template">
  <a:themeElements>
    <a:clrScheme name="leitheme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6CDB"/>
      </a:accent1>
      <a:accent2>
        <a:srgbClr val="C34441"/>
      </a:accent2>
      <a:accent3>
        <a:srgbClr val="93BC36"/>
      </a:accent3>
      <a:accent4>
        <a:srgbClr val="8040C6"/>
      </a:accent4>
      <a:accent5>
        <a:srgbClr val="4BACC6"/>
      </a:accent5>
      <a:accent6>
        <a:srgbClr val="F5801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 fontScale="70000" lnSpcReduction="20000"/>
      </a:bodyPr>
      <a:lstStyle>
        <a:defPPr algn="ctr">
          <a:defRPr sz="2400" dirty="0" smtClean="0">
            <a:solidFill>
              <a:schemeClr val="tx1">
                <a:lumMod val="95000"/>
                <a:lumOff val="5000"/>
              </a:schemeClr>
            </a:solidFill>
            <a:effectLst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53BE3240-7290-804E-AE4A-EFEC2B5D8674}" vid="{D48611D9-F981-7045-8FD3-89C1A29CC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li2012-template</Template>
  <TotalTime>4414</TotalTime>
  <Words>4463</Words>
  <Application>Microsoft Macintosh PowerPoint</Application>
  <PresentationFormat>On-screen Show (4:3)</PresentationFormat>
  <Paragraphs>1355</Paragraphs>
  <Slides>82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92" baseType="lpstr">
      <vt:lpstr>Apple Chancery</vt:lpstr>
      <vt:lpstr>Arial</vt:lpstr>
      <vt:lpstr>Avenir Next</vt:lpstr>
      <vt:lpstr>Avenir Next Medium</vt:lpstr>
      <vt:lpstr>Calibri</vt:lpstr>
      <vt:lpstr>DIN Alternate</vt:lpstr>
      <vt:lpstr>Symbol</vt:lpstr>
      <vt:lpstr>Tahoma</vt:lpstr>
      <vt:lpstr>Times New Roman</vt:lpstr>
      <vt:lpstr>li2012-template</vt:lpstr>
      <vt:lpstr>Lecture 9 Bayesian Networks</vt:lpstr>
      <vt:lpstr>Recap</vt:lpstr>
      <vt:lpstr>PowerPoint Presentation</vt:lpstr>
      <vt:lpstr>PowerPoint Presentation</vt:lpstr>
      <vt:lpstr>PowerPoint Presentation</vt:lpstr>
      <vt:lpstr>Representing Probabilistic Dependency</vt:lpstr>
      <vt:lpstr>Probabilistic Graphical Models</vt:lpstr>
      <vt:lpstr>Bayesian Networks: Nodes and Arcs</vt:lpstr>
      <vt:lpstr>Example: Coin Flips</vt:lpstr>
      <vt:lpstr>Example: Rain and Traffic</vt:lpstr>
      <vt:lpstr>Example: Traffic II</vt:lpstr>
      <vt:lpstr>Example: fire, smoke, alarm</vt:lpstr>
      <vt:lpstr>Classic examples: image denoising</vt:lpstr>
      <vt:lpstr>Classic examples: image denoising</vt:lpstr>
      <vt:lpstr>Example: localization</vt:lpstr>
      <vt:lpstr>Example: localization</vt:lpstr>
      <vt:lpstr>Example: automatic speech recognition (ASR)</vt:lpstr>
      <vt:lpstr>Example: evolutionary biology</vt:lpstr>
      <vt:lpstr>Example: Insurance</vt:lpstr>
      <vt:lpstr>Example: Car diagnosis</vt:lpstr>
      <vt:lpstr>Bayesian Networks: Nodes and Arcs</vt:lpstr>
      <vt:lpstr>Bayesian network Semantics</vt:lpstr>
      <vt:lpstr>Probabilities in BNs</vt:lpstr>
      <vt:lpstr>Probabilities in BNs</vt:lpstr>
      <vt:lpstr>Example: Coin Flips</vt:lpstr>
      <vt:lpstr>Example: Traffic</vt:lpstr>
      <vt:lpstr>Example: Alarm Network</vt:lpstr>
      <vt:lpstr>PowerPoint Presentation</vt:lpstr>
      <vt:lpstr>Example: Traffic</vt:lpstr>
      <vt:lpstr>Example: Reverse Traffic</vt:lpstr>
      <vt:lpstr>Causality?</vt:lpstr>
      <vt:lpstr>Bayesian Networks</vt:lpstr>
      <vt:lpstr>Inference by Enumeration</vt:lpstr>
      <vt:lpstr>Bayes Nets: Assumptions</vt:lpstr>
      <vt:lpstr>Example</vt:lpstr>
      <vt:lpstr>Independence in a BN</vt:lpstr>
      <vt:lpstr>Determining conditional independence via D-separation</vt:lpstr>
      <vt:lpstr>Causal Chains</vt:lpstr>
      <vt:lpstr>Causal Chains</vt:lpstr>
      <vt:lpstr>Common Cause</vt:lpstr>
      <vt:lpstr>Common Cause</vt:lpstr>
      <vt:lpstr>Common Effect</vt:lpstr>
      <vt:lpstr>Conditional independence</vt:lpstr>
      <vt:lpstr>Markov Blanket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Graph Topology Limits Distributions</vt:lpstr>
      <vt:lpstr>Bayes Networks: Summary</vt:lpstr>
      <vt:lpstr>Inference</vt:lpstr>
      <vt:lpstr>Inference by Enumeration</vt:lpstr>
      <vt:lpstr>Inference by Enumeration in Bayes Net</vt:lpstr>
      <vt:lpstr>Inference by Enumeration?</vt:lpstr>
      <vt:lpstr>Variable Elimination</vt:lpstr>
      <vt:lpstr>Factor Zoo I</vt:lpstr>
      <vt:lpstr>Factor Zoo II</vt:lpstr>
      <vt:lpstr>Factor Zoo III</vt:lpstr>
      <vt:lpstr>Factor Zoo Summary</vt:lpstr>
      <vt:lpstr>Example: Traffic Domain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Variable Elimination = Marginalizing Early</vt:lpstr>
      <vt:lpstr>Traffic Domain</vt:lpstr>
      <vt:lpstr>Variable Elimination</vt:lpstr>
      <vt:lpstr>Evidence</vt:lpstr>
      <vt:lpstr>Evidence</vt:lpstr>
      <vt:lpstr>General Variable Elimination</vt:lpstr>
      <vt:lpstr>Example</vt:lpstr>
      <vt:lpstr>Example</vt:lpstr>
      <vt:lpstr>Same Example in Equations</vt:lpstr>
      <vt:lpstr>Summary</vt:lpstr>
      <vt:lpstr>Next up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subject/>
  <dc:creator>Lei Li</dc:creator>
  <cp:keywords/>
  <dc:description/>
  <cp:lastModifiedBy>Lei Li</cp:lastModifiedBy>
  <cp:revision>193</cp:revision>
  <dcterms:created xsi:type="dcterms:W3CDTF">2022-09-20T18:01:13Z</dcterms:created>
  <dcterms:modified xsi:type="dcterms:W3CDTF">2022-10-20T18:00:01Z</dcterms:modified>
  <cp:category/>
</cp:coreProperties>
</file>